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6" r:id="rId2"/>
    <p:sldId id="300" r:id="rId3"/>
    <p:sldId id="323" r:id="rId4"/>
    <p:sldId id="297" r:id="rId5"/>
    <p:sldId id="301" r:id="rId6"/>
    <p:sldId id="302" r:id="rId7"/>
    <p:sldId id="303" r:id="rId8"/>
    <p:sldId id="304" r:id="rId9"/>
    <p:sldId id="306" r:id="rId10"/>
    <p:sldId id="324" r:id="rId11"/>
    <p:sldId id="298" r:id="rId12"/>
    <p:sldId id="308" r:id="rId13"/>
    <p:sldId id="325" r:id="rId14"/>
    <p:sldId id="310" r:id="rId15"/>
    <p:sldId id="330" r:id="rId16"/>
    <p:sldId id="331" r:id="rId17"/>
    <p:sldId id="332" r:id="rId18"/>
    <p:sldId id="333" r:id="rId19"/>
    <p:sldId id="334" r:id="rId20"/>
    <p:sldId id="335" r:id="rId21"/>
    <p:sldId id="328" r:id="rId22"/>
    <p:sldId id="312" r:id="rId23"/>
    <p:sldId id="313" r:id="rId24"/>
    <p:sldId id="314" r:id="rId25"/>
    <p:sldId id="315" r:id="rId26"/>
    <p:sldId id="317" r:id="rId27"/>
    <p:sldId id="316" r:id="rId28"/>
    <p:sldId id="318" r:id="rId29"/>
    <p:sldId id="299" r:id="rId30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14C4E98-7FD2-4AD4-8FB5-B376C8CEAD0A}" type="datetimeFigureOut">
              <a:rPr lang="es-ES" smtClean="0"/>
              <a:pPr/>
              <a:t>02/09/2016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8973079-F355-43D2-AA8F-6CF155C09C4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12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65FD-C05B-41B6-AAF3-A25607BD1046}" type="datetimeFigureOut">
              <a:rPr lang="es-ES" smtClean="0"/>
              <a:pPr/>
              <a:t>02/09/2016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D72E-8CD4-446A-95C9-DDAEF0F7A3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65FD-C05B-41B6-AAF3-A25607BD1046}" type="datetimeFigureOut">
              <a:rPr lang="es-ES" smtClean="0"/>
              <a:pPr/>
              <a:t>02/09/2016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D72E-8CD4-446A-95C9-DDAEF0F7A3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65FD-C05B-41B6-AAF3-A25607BD1046}" type="datetimeFigureOut">
              <a:rPr lang="es-ES" smtClean="0"/>
              <a:pPr/>
              <a:t>02/09/2016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D72E-8CD4-446A-95C9-DDAEF0F7A3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9/2/2016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65FD-C05B-41B6-AAF3-A25607BD1046}" type="datetimeFigureOut">
              <a:rPr lang="es-ES" smtClean="0"/>
              <a:pPr/>
              <a:t>02/09/2016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D72E-8CD4-446A-95C9-DDAEF0F7A3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65FD-C05B-41B6-AAF3-A25607BD1046}" type="datetimeFigureOut">
              <a:rPr lang="es-ES" smtClean="0"/>
              <a:pPr/>
              <a:t>02/09/2016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D72E-8CD4-446A-95C9-DDAEF0F7A3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65FD-C05B-41B6-AAF3-A25607BD1046}" type="datetimeFigureOut">
              <a:rPr lang="es-ES" smtClean="0"/>
              <a:pPr/>
              <a:t>02/09/2016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D72E-8CD4-446A-95C9-DDAEF0F7A3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65FD-C05B-41B6-AAF3-A25607BD1046}" type="datetimeFigureOut">
              <a:rPr lang="es-ES" smtClean="0"/>
              <a:pPr/>
              <a:t>02/09/2016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D72E-8CD4-446A-95C9-DDAEF0F7A3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65FD-C05B-41B6-AAF3-A25607BD1046}" type="datetimeFigureOut">
              <a:rPr lang="es-ES" smtClean="0"/>
              <a:pPr/>
              <a:t>02/09/2016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D72E-8CD4-446A-95C9-DDAEF0F7A3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65FD-C05B-41B6-AAF3-A25607BD1046}" type="datetimeFigureOut">
              <a:rPr lang="es-ES" smtClean="0"/>
              <a:pPr/>
              <a:t>02/09/2016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D72E-8CD4-446A-95C9-DDAEF0F7A3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65FD-C05B-41B6-AAF3-A25607BD1046}" type="datetimeFigureOut">
              <a:rPr lang="es-ES" smtClean="0"/>
              <a:pPr/>
              <a:t>02/09/2016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D72E-8CD4-446A-95C9-DDAEF0F7A3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65FD-C05B-41B6-AAF3-A25607BD1046}" type="datetimeFigureOut">
              <a:rPr lang="es-ES" smtClean="0"/>
              <a:pPr/>
              <a:t>02/09/2016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D72E-8CD4-446A-95C9-DDAEF0F7A3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065FD-C05B-41B6-AAF3-A25607BD1046}" type="datetimeFigureOut">
              <a:rPr lang="es-ES" smtClean="0"/>
              <a:pPr/>
              <a:t>02/09/2016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3D72E-8CD4-446A-95C9-DDAEF0F7A3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icgfyp.umh.es/presupuestos-2/elaboracion" TargetMode="External"/><Relationship Id="rId5" Type="http://schemas.openxmlformats.org/officeDocument/2006/relationships/image" Target="../media/image27.jpeg"/><Relationship Id="rId4" Type="http://schemas.openxmlformats.org/officeDocument/2006/relationships/hyperlink" Target="mailto:atitos@umh.es?subject=Presupuest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827584" y="2708920"/>
            <a:ext cx="7344816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0"/>
            <a:ext cx="7668344" cy="548681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PRESUPUESTO 2017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619672" y="2924944"/>
            <a:ext cx="633670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Light" pitchFamily="34" charset="0"/>
                <a:ea typeface="+mj-ea"/>
                <a:cs typeface="+mj-cs"/>
              </a:rPr>
              <a:t>GUÍA ELABORACIÓN PRESUPUESTO</a:t>
            </a:r>
            <a:r>
              <a:rPr kumimoji="0" lang="es-E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Light" pitchFamily="34" charset="0"/>
                <a:ea typeface="+mj-ea"/>
                <a:cs typeface="+mj-cs"/>
              </a:rPr>
              <a:t> </a:t>
            </a:r>
            <a:endParaRPr kumimoji="0" lang="es-E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 Light" pitchFamily="34" charset="0"/>
              <a:ea typeface="+mj-ea"/>
              <a:cs typeface="+mj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453998" y="6488668"/>
            <a:ext cx="4690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 smtClean="0">
                <a:solidFill>
                  <a:schemeClr val="bg1">
                    <a:lumMod val="65000"/>
                  </a:schemeClr>
                </a:solidFill>
              </a:rPr>
              <a:t>Servicio de Gestión Presupuestaria y Patrimonial</a:t>
            </a:r>
            <a:endParaRPr lang="es-ES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95536" y="692696"/>
            <a:ext cx="842493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PRESUPUESTOS DECENTRALIZADOS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0"/>
            <a:ext cx="7668344" cy="548681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PRESUPUESTO 2017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95536" y="1196752"/>
            <a:ext cx="842493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14350" algn="just"/>
            <a:r>
              <a:rPr lang="es-E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itchFamily="34" charset="0"/>
                <a:cs typeface="Aparajita" pitchFamily="34" charset="0"/>
              </a:rPr>
              <a:t>2.ELABORACIÓN DEL PRESUPUESTO DESCENTRALIZADO:</a:t>
            </a:r>
          </a:p>
          <a:p>
            <a:pPr marL="514350" indent="-514350"/>
            <a:endParaRPr lang="es-ES" sz="2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 marL="1257300" lvl="2" indent="-342900">
              <a:buFont typeface="Courier New" pitchFamily="49" charset="0"/>
              <a:buChar char="o"/>
            </a:pPr>
            <a:endParaRPr lang="es-ES" sz="1200" dirty="0" smtClean="0">
              <a:solidFill>
                <a:schemeClr val="bg1">
                  <a:lumMod val="6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ES" dirty="0" smtClean="0">
              <a:solidFill>
                <a:schemeClr val="bg1">
                  <a:lumMod val="65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7687022" cy="439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Flecha arriba"/>
          <p:cNvSpPr/>
          <p:nvPr/>
        </p:nvSpPr>
        <p:spPr>
          <a:xfrm rot="18219137">
            <a:off x="3596315" y="2343832"/>
            <a:ext cx="465893" cy="153851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4572000" y="2492896"/>
            <a:ext cx="2952328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La Primera Pantalla, es de Consulta. Verificando, nos pasa a dar de alta nuestro Presupuesto Descentralizado</a:t>
            </a:r>
            <a:endParaRPr lang="es-E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4776" y="3789040"/>
            <a:ext cx="6969224" cy="280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Flecha arriba"/>
          <p:cNvSpPr/>
          <p:nvPr/>
        </p:nvSpPr>
        <p:spPr>
          <a:xfrm rot="18219137">
            <a:off x="5756555" y="4576079"/>
            <a:ext cx="465893" cy="153851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0"/>
            <a:ext cx="7668344" cy="548681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PRESUPUESTO 2017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619672" y="2924944"/>
            <a:ext cx="633670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Light" pitchFamily="34" charset="0"/>
                <a:ea typeface="+mj-ea"/>
                <a:cs typeface="+mj-cs"/>
              </a:rPr>
              <a:t>GUÍA ELABORACIÓN PRESUPUESTO</a:t>
            </a:r>
            <a:r>
              <a:rPr kumimoji="0" lang="es-E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Light" pitchFamily="34" charset="0"/>
                <a:ea typeface="+mj-ea"/>
                <a:cs typeface="+mj-cs"/>
              </a:rPr>
              <a:t> </a:t>
            </a:r>
            <a:endParaRPr kumimoji="0" lang="es-E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 Light" pitchFamily="34" charset="0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820891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395536" y="692696"/>
            <a:ext cx="842493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PRESUPUESTOS DECENTRALIZADOS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Flecha arriba"/>
          <p:cNvSpPr/>
          <p:nvPr/>
        </p:nvSpPr>
        <p:spPr>
          <a:xfrm rot="18219137">
            <a:off x="3164268" y="2199816"/>
            <a:ext cx="465893" cy="153851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4499992" y="2708920"/>
            <a:ext cx="4176464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Completados los Campos Ejercicio, Centro de Presupuesto y Descripción, Grabamos (ojo, no validar hasta finalizar todo el presupuesto descentralizado)</a:t>
            </a:r>
            <a:endParaRPr lang="es-E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0"/>
            <a:ext cx="7668344" cy="548681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PRESUPUESTO 2017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395536" y="692696"/>
            <a:ext cx="842493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PRESUPUESTOS DECENTRALIZADOS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6048672" cy="449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395536" y="1340768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  <a:latin typeface="Aparajita" pitchFamily="34" charset="0"/>
                <a:cs typeface="Aparajita" pitchFamily="34" charset="0"/>
              </a:rPr>
              <a:t>La Sección “ANEXOS”, permitirá subir los documentos adicionales que necesitemos aportar al Presupuesto.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0"/>
            <a:ext cx="7668344" cy="548681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PRESUPUESTO 2017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395536" y="692696"/>
            <a:ext cx="842493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PRESUPUESTOS DECENTRALIZADOS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6048672" cy="449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395536" y="1340768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  <a:latin typeface="Aparajita" pitchFamily="34" charset="0"/>
                <a:cs typeface="Aparajita" pitchFamily="34" charset="0"/>
              </a:rPr>
              <a:t>La Sección “ANEXOS”, permitirá subir los documentos adicionales que necesitemos aportar al Presupuesto.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276872"/>
            <a:ext cx="3896261" cy="288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Flecha curvada hacia arriba"/>
          <p:cNvSpPr/>
          <p:nvPr/>
        </p:nvSpPr>
        <p:spPr>
          <a:xfrm rot="21072158">
            <a:off x="3419872" y="5229200"/>
            <a:ext cx="3672408" cy="792088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796136" y="5733256"/>
            <a:ext cx="3168352" cy="9807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Los documentos a subir, deben estar en unidad de RED. En el campo descripción: Asignar denominación del Documento</a:t>
            </a:r>
            <a:endParaRPr lang="es-E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0"/>
            <a:ext cx="7668344" cy="548681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PRESUPUESTO 2017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395536" y="692696"/>
            <a:ext cx="842493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PRESUPUESTOS DECENTRALIZADOS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95536" y="1628800"/>
            <a:ext cx="828092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s-ES" sz="2800" b="1" dirty="0" smtClean="0">
                <a:solidFill>
                  <a:schemeClr val="bg1">
                    <a:lumMod val="65000"/>
                  </a:schemeClr>
                </a:solidFill>
                <a:latin typeface="Aparajita" pitchFamily="34" charset="0"/>
                <a:cs typeface="Aparajita" pitchFamily="34" charset="0"/>
              </a:rPr>
              <a:t>“Anexos” a subir:</a:t>
            </a:r>
          </a:p>
          <a:p>
            <a:pPr marL="0" lvl="1" algn="just"/>
            <a:endParaRPr lang="es-ES" sz="2000" dirty="0" smtClean="0">
              <a:solidFill>
                <a:schemeClr val="bg1">
                  <a:lumMod val="6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 marL="0" lvl="1" algn="just">
              <a:buFont typeface="Wingdings" pitchFamily="2" charset="2"/>
              <a:buChar char="v"/>
            </a:pP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  <a:latin typeface="Aparajita" pitchFamily="34" charset="0"/>
                <a:cs typeface="Aparajita" pitchFamily="34" charset="0"/>
              </a:rPr>
              <a:t>Fichas: (estarán disponibles en Novedades de la WEB del Servicio de Gestión Presupuestaria y Patrimonial)</a:t>
            </a:r>
          </a:p>
          <a:p>
            <a:pPr marL="457200" lvl="2" algn="just">
              <a:buFont typeface="Wingdings" pitchFamily="2" charset="2"/>
              <a:buChar char="ü"/>
            </a:pPr>
            <a:r>
              <a:rPr lang="es-E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itchFamily="34" charset="0"/>
                <a:cs typeface="Aparajita" pitchFamily="34" charset="0"/>
              </a:rPr>
              <a:t>Ficha 1 Objetivos y Actuaciones</a:t>
            </a:r>
          </a:p>
          <a:p>
            <a:pPr marL="457200" lvl="2" algn="just">
              <a:buFont typeface="Wingdings" pitchFamily="2" charset="2"/>
              <a:buChar char="ü"/>
            </a:pPr>
            <a:r>
              <a:rPr lang="es-E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itchFamily="34" charset="0"/>
                <a:cs typeface="Aparajita" pitchFamily="34" charset="0"/>
              </a:rPr>
              <a:t>Ficha 2 Actualización Normativa</a:t>
            </a:r>
          </a:p>
          <a:p>
            <a:pPr marL="457200" lvl="2" algn="just">
              <a:buFont typeface="Wingdings" pitchFamily="2" charset="2"/>
              <a:buChar char="ü"/>
            </a:pPr>
            <a:r>
              <a:rPr lang="es-E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itchFamily="34" charset="0"/>
                <a:cs typeface="Aparajita" pitchFamily="34" charset="0"/>
              </a:rPr>
              <a:t>Ficha 3 Precios y Tarifas</a:t>
            </a:r>
          </a:p>
          <a:p>
            <a:pPr marL="457200" lvl="2" algn="just">
              <a:buFont typeface="Wingdings" pitchFamily="2" charset="2"/>
              <a:buChar char="ü"/>
            </a:pPr>
            <a:r>
              <a:rPr lang="es-E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itchFamily="34" charset="0"/>
                <a:cs typeface="Aparajita" pitchFamily="34" charset="0"/>
              </a:rPr>
              <a:t>Ficha 4 Ingresos</a:t>
            </a:r>
          </a:p>
          <a:p>
            <a:pPr marL="457200" lvl="2" algn="just">
              <a:buFont typeface="Wingdings" pitchFamily="2" charset="2"/>
              <a:buChar char="ü"/>
            </a:pPr>
            <a:r>
              <a:rPr lang="es-E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itchFamily="34" charset="0"/>
                <a:cs typeface="Aparajita" pitchFamily="34" charset="0"/>
              </a:rPr>
              <a:t>Ficha 5 Becas</a:t>
            </a:r>
          </a:p>
          <a:p>
            <a:pPr marL="457200" lvl="2" algn="just">
              <a:buFont typeface="Wingdings" pitchFamily="2" charset="2"/>
              <a:buChar char="ü"/>
            </a:pPr>
            <a:r>
              <a:rPr lang="es-E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itchFamily="34" charset="0"/>
                <a:cs typeface="Aparajita" pitchFamily="34" charset="0"/>
              </a:rPr>
              <a:t>Ficha 6 Transferencias (Capítulos IV y VII)</a:t>
            </a:r>
          </a:p>
          <a:p>
            <a:pPr marL="457200" lvl="2" algn="just">
              <a:buFont typeface="Wingdings" pitchFamily="2" charset="2"/>
              <a:buChar char="ü"/>
            </a:pPr>
            <a:r>
              <a:rPr lang="es-E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itchFamily="34" charset="0"/>
                <a:cs typeface="Aparajita" pitchFamily="34" charset="0"/>
              </a:rPr>
              <a:t>Ficha 7 Actividades Finalistas</a:t>
            </a:r>
          </a:p>
          <a:p>
            <a:pPr marL="0" lvl="1" algn="just">
              <a:buFont typeface="Wingdings" pitchFamily="2" charset="2"/>
              <a:buChar char="v"/>
            </a:pP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  <a:latin typeface="Aparajita" pitchFamily="34" charset="0"/>
                <a:cs typeface="Aparajita" pitchFamily="34" charset="0"/>
              </a:rPr>
              <a:t>Oficio de Remisión, una vez finalizado el Presupuesto, firmado por el responsable.</a:t>
            </a:r>
          </a:p>
          <a:p>
            <a:pPr marL="0" lvl="1" algn="just">
              <a:buFont typeface="Wingdings" pitchFamily="2" charset="2"/>
              <a:buChar char="v"/>
            </a:pP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  <a:latin typeface="Aparajita" pitchFamily="34" charset="0"/>
                <a:cs typeface="Aparajita" pitchFamily="34" charset="0"/>
              </a:rPr>
              <a:t>En casos de Subvenciones, Convenios, y previsiones de Ingresos: Aportar los Resoluciones y demás documentos que acrediten su previsión.</a:t>
            </a:r>
          </a:p>
          <a:p>
            <a:pPr marL="0" lvl="1" algn="just">
              <a:buFont typeface="Wingdings" pitchFamily="2" charset="2"/>
              <a:buChar char="v"/>
            </a:pP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  <a:latin typeface="Aparajita" pitchFamily="34" charset="0"/>
                <a:cs typeface="Aparajita" pitchFamily="34" charset="0"/>
              </a:rPr>
              <a:t>Cualquier documento de interés presupuestario que se entienda necesario aportar.</a:t>
            </a:r>
          </a:p>
          <a:p>
            <a:pPr marL="0" lvl="1" algn="just"/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>
            <p:extLst>
              <p:ext uri="{D42A27DB-BD31-4B8C-83A1-F6EECF244321}">
                <p14:modId xmlns:p14="http://schemas.microsoft.com/office/powerpoint/2010/main" val="129325254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-16491" y="1772816"/>
            <a:ext cx="9160491" cy="5667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" y="14854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31" y="0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475656" y="0"/>
            <a:ext cx="7668344" cy="54868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PRESUPUESTO 2017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891913" y="5449534"/>
            <a:ext cx="3240360" cy="17368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Por cada Unidad Orgánica, indicar los Objetivos a alcanzar en el ejercicio 2017, y Actuaciones necesarias para alcanzarlos</a:t>
            </a:r>
            <a:endParaRPr lang="es-E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130661" y="3259723"/>
            <a:ext cx="2311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</a:rPr>
              <a:t> </a:t>
            </a: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51520" y="697957"/>
            <a:ext cx="842493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PRESUPUESTOS DECENTRALIZADOS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-32363" y="6086754"/>
            <a:ext cx="5924275" cy="10801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Según los criterios marcados por los Órganos de Gobierno, únicamente podemos solicitar necesidades nuevas, debidamente motivadas, facilitándose Ficha para su confección.</a:t>
            </a:r>
            <a:endParaRPr lang="es-E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51520" y="1309919"/>
            <a:ext cx="3959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just"/>
            <a:r>
              <a:rPr lang="es-ES" sz="2800" b="1" dirty="0">
                <a:solidFill>
                  <a:schemeClr val="bg1">
                    <a:lumMod val="65000"/>
                  </a:schemeClr>
                </a:solidFill>
                <a:latin typeface="Aparajita" pitchFamily="34" charset="0"/>
                <a:cs typeface="Aparajita" pitchFamily="34" charset="0"/>
              </a:rPr>
              <a:t>Detalle Fichas a Confeccionar:</a:t>
            </a:r>
          </a:p>
        </p:txBody>
      </p:sp>
    </p:spTree>
    <p:extLst>
      <p:ext uri="{BB962C8B-B14F-4D97-AF65-F5344CB8AC3E}">
        <p14:creationId xmlns:p14="http://schemas.microsoft.com/office/powerpoint/2010/main" val="8003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90326" y="12005"/>
            <a:ext cx="6635080" cy="576064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PRESUPUESTO 2017</a:t>
            </a:r>
            <a:endParaRPr lang="es-E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95536" y="692696"/>
            <a:ext cx="842493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PRESUPUESTOS DECENTRALIZADOS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6" y="1196752"/>
            <a:ext cx="3959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/>
            <a:r>
              <a:rPr lang="es-ES" sz="2800" b="1" dirty="0">
                <a:solidFill>
                  <a:schemeClr val="bg1">
                    <a:lumMod val="65000"/>
                  </a:schemeClr>
                </a:solidFill>
                <a:latin typeface="Aparajita" pitchFamily="34" charset="0"/>
                <a:cs typeface="Aparajita" pitchFamily="34" charset="0"/>
              </a:rPr>
              <a:t>Detalle Fichas a Confeccionar: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92019"/>
            <a:ext cx="70199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5499706" y="2612056"/>
            <a:ext cx="1872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i="1" dirty="0">
                <a:solidFill>
                  <a:srgbClr val="A7A8A7"/>
                </a:solidFill>
              </a:rPr>
              <a:t>Anteproyecto Presupuesto 2017</a:t>
            </a:r>
            <a:endParaRPr lang="es-ES" sz="900" dirty="0">
              <a:solidFill>
                <a:srgbClr val="00000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679989" y="4869160"/>
            <a:ext cx="3168352" cy="12961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Facilitar Propuestas de Modificación de Normativa, así como aquellos Anexos de interés presupuestario.</a:t>
            </a:r>
            <a:endParaRPr lang="es-E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5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27062" y="2342809"/>
            <a:ext cx="1312343" cy="4349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 marR="11135" indent="22271">
              <a:lnSpc>
                <a:spcPct val="143800"/>
              </a:lnSpc>
            </a:pPr>
            <a:r>
              <a:rPr sz="900" b="1" spc="4" dirty="0">
                <a:solidFill>
                  <a:srgbClr val="538DD5"/>
                </a:solidFill>
                <a:latin typeface="Calibri"/>
                <a:cs typeface="Calibri"/>
              </a:rPr>
              <a:t>C</a:t>
            </a:r>
            <a:r>
              <a:rPr sz="900" b="1" dirty="0">
                <a:solidFill>
                  <a:srgbClr val="538DD5"/>
                </a:solidFill>
                <a:latin typeface="Calibri"/>
                <a:cs typeface="Calibri"/>
              </a:rPr>
              <a:t>EN</a:t>
            </a:r>
            <a:r>
              <a:rPr sz="900" b="1" spc="4" dirty="0">
                <a:solidFill>
                  <a:srgbClr val="538DD5"/>
                </a:solidFill>
                <a:latin typeface="Calibri"/>
                <a:cs typeface="Calibri"/>
              </a:rPr>
              <a:t>TR</a:t>
            </a:r>
            <a:r>
              <a:rPr sz="900" b="1" dirty="0">
                <a:solidFill>
                  <a:srgbClr val="538DD5"/>
                </a:solidFill>
                <a:latin typeface="Calibri"/>
                <a:cs typeface="Calibri"/>
              </a:rPr>
              <a:t>O</a:t>
            </a:r>
            <a:r>
              <a:rPr sz="900" b="1" spc="4" dirty="0">
                <a:solidFill>
                  <a:srgbClr val="538DD5"/>
                </a:solidFill>
                <a:latin typeface="Calibri"/>
                <a:cs typeface="Calibri"/>
              </a:rPr>
              <a:t> </a:t>
            </a:r>
            <a:r>
              <a:rPr sz="900" b="1" spc="-9" dirty="0">
                <a:solidFill>
                  <a:srgbClr val="538DD5"/>
                </a:solidFill>
                <a:latin typeface="Calibri"/>
                <a:cs typeface="Calibri"/>
              </a:rPr>
              <a:t>D</a:t>
            </a:r>
            <a:r>
              <a:rPr sz="900" b="1" dirty="0">
                <a:solidFill>
                  <a:srgbClr val="538DD5"/>
                </a:solidFill>
                <a:latin typeface="Calibri"/>
                <a:cs typeface="Calibri"/>
              </a:rPr>
              <a:t>E </a:t>
            </a:r>
            <a:r>
              <a:rPr sz="900" b="1" spc="-4" dirty="0">
                <a:solidFill>
                  <a:srgbClr val="538DD5"/>
                </a:solidFill>
                <a:latin typeface="Calibri"/>
                <a:cs typeface="Calibri"/>
              </a:rPr>
              <a:t>FA</a:t>
            </a:r>
            <a:r>
              <a:rPr sz="900" b="1" spc="4" dirty="0">
                <a:solidFill>
                  <a:srgbClr val="538DD5"/>
                </a:solidFill>
                <a:latin typeface="Calibri"/>
                <a:cs typeface="Calibri"/>
              </a:rPr>
              <a:t>CT</a:t>
            </a:r>
            <a:r>
              <a:rPr sz="900" b="1" spc="-9" dirty="0">
                <a:solidFill>
                  <a:srgbClr val="538DD5"/>
                </a:solidFill>
                <a:latin typeface="Calibri"/>
                <a:cs typeface="Calibri"/>
              </a:rPr>
              <a:t>U</a:t>
            </a:r>
            <a:r>
              <a:rPr sz="900" b="1" spc="4" dirty="0">
                <a:solidFill>
                  <a:srgbClr val="538DD5"/>
                </a:solidFill>
                <a:latin typeface="Calibri"/>
                <a:cs typeface="Calibri"/>
              </a:rPr>
              <a:t>R</a:t>
            </a:r>
            <a:r>
              <a:rPr sz="900" b="1" spc="-4" dirty="0">
                <a:solidFill>
                  <a:srgbClr val="538DD5"/>
                </a:solidFill>
                <a:latin typeface="Calibri"/>
                <a:cs typeface="Calibri"/>
              </a:rPr>
              <a:t>A</a:t>
            </a:r>
            <a:r>
              <a:rPr sz="900" b="1" spc="4" dirty="0">
                <a:solidFill>
                  <a:srgbClr val="538DD5"/>
                </a:solidFill>
                <a:latin typeface="Calibri"/>
                <a:cs typeface="Calibri"/>
              </a:rPr>
              <a:t>C</a:t>
            </a:r>
            <a:r>
              <a:rPr sz="900" b="1" spc="-9" dirty="0">
                <a:solidFill>
                  <a:srgbClr val="538DD5"/>
                </a:solidFill>
                <a:latin typeface="Calibri"/>
                <a:cs typeface="Calibri"/>
              </a:rPr>
              <a:t>I</a:t>
            </a:r>
            <a:r>
              <a:rPr sz="900" b="1" spc="4" dirty="0">
                <a:solidFill>
                  <a:srgbClr val="538DD5"/>
                </a:solidFill>
                <a:latin typeface="Calibri"/>
                <a:cs typeface="Calibri"/>
              </a:rPr>
              <a:t>Ó</a:t>
            </a:r>
            <a:r>
              <a:rPr sz="900" b="1" dirty="0">
                <a:solidFill>
                  <a:srgbClr val="538DD5"/>
                </a:solidFill>
                <a:latin typeface="Calibri"/>
                <a:cs typeface="Calibri"/>
              </a:rPr>
              <a:t>N </a:t>
            </a:r>
            <a:r>
              <a:rPr sz="900" b="1" spc="-4" dirty="0">
                <a:solidFill>
                  <a:srgbClr val="538DD5"/>
                </a:solidFill>
                <a:latin typeface="Calibri"/>
                <a:cs typeface="Calibri"/>
              </a:rPr>
              <a:t>A</a:t>
            </a:r>
            <a:r>
              <a:rPr sz="900" b="1" dirty="0">
                <a:solidFill>
                  <a:srgbClr val="538DD5"/>
                </a:solidFill>
                <a:latin typeface="Calibri"/>
                <a:cs typeface="Calibri"/>
              </a:rPr>
              <a:t>NE</a:t>
            </a:r>
            <a:r>
              <a:rPr sz="900" b="1" spc="-9" dirty="0">
                <a:solidFill>
                  <a:srgbClr val="538DD5"/>
                </a:solidFill>
                <a:latin typeface="Calibri"/>
                <a:cs typeface="Calibri"/>
              </a:rPr>
              <a:t>X</a:t>
            </a:r>
            <a:r>
              <a:rPr sz="900" b="1" dirty="0">
                <a:solidFill>
                  <a:srgbClr val="538DD5"/>
                </a:solidFill>
                <a:latin typeface="Calibri"/>
                <a:cs typeface="Calibri"/>
              </a:rPr>
              <a:t>O</a:t>
            </a:r>
            <a:r>
              <a:rPr sz="900" b="1" spc="4" dirty="0">
                <a:solidFill>
                  <a:srgbClr val="538DD5"/>
                </a:solidFill>
                <a:latin typeface="Calibri"/>
                <a:cs typeface="Calibri"/>
              </a:rPr>
              <a:t> </a:t>
            </a:r>
            <a:r>
              <a:rPr sz="900" b="1" spc="-9" dirty="0">
                <a:solidFill>
                  <a:srgbClr val="538DD5"/>
                </a:solidFill>
                <a:latin typeface="Calibri"/>
                <a:cs typeface="Calibri"/>
              </a:rPr>
              <a:t>D</a:t>
            </a:r>
            <a:r>
              <a:rPr sz="900" b="1" dirty="0">
                <a:solidFill>
                  <a:srgbClr val="538DD5"/>
                </a:solidFill>
                <a:latin typeface="Calibri"/>
                <a:cs typeface="Calibri"/>
              </a:rPr>
              <a:t>EL P</a:t>
            </a:r>
            <a:r>
              <a:rPr sz="900" b="1" spc="4" dirty="0">
                <a:solidFill>
                  <a:srgbClr val="538DD5"/>
                </a:solidFill>
                <a:latin typeface="Calibri"/>
                <a:cs typeface="Calibri"/>
              </a:rPr>
              <a:t>R</a:t>
            </a:r>
            <a:r>
              <a:rPr sz="900" b="1" dirty="0">
                <a:solidFill>
                  <a:srgbClr val="538DD5"/>
                </a:solidFill>
                <a:latin typeface="Calibri"/>
                <a:cs typeface="Calibri"/>
              </a:rPr>
              <a:t>E</a:t>
            </a:r>
            <a:r>
              <a:rPr sz="900" b="1" spc="4" dirty="0">
                <a:solidFill>
                  <a:srgbClr val="538DD5"/>
                </a:solidFill>
                <a:latin typeface="Calibri"/>
                <a:cs typeface="Calibri"/>
              </a:rPr>
              <a:t>S</a:t>
            </a:r>
            <a:r>
              <a:rPr sz="900" b="1" spc="-9" dirty="0">
                <a:solidFill>
                  <a:srgbClr val="538DD5"/>
                </a:solidFill>
                <a:latin typeface="Calibri"/>
                <a:cs typeface="Calibri"/>
              </a:rPr>
              <a:t>U</a:t>
            </a:r>
            <a:r>
              <a:rPr sz="900" b="1" dirty="0">
                <a:solidFill>
                  <a:srgbClr val="538DD5"/>
                </a:solidFill>
                <a:latin typeface="Calibri"/>
                <a:cs typeface="Calibri"/>
              </a:rPr>
              <a:t>P</a:t>
            </a:r>
            <a:r>
              <a:rPr sz="900" b="1" spc="-9" dirty="0">
                <a:solidFill>
                  <a:srgbClr val="538DD5"/>
                </a:solidFill>
                <a:latin typeface="Calibri"/>
                <a:cs typeface="Calibri"/>
              </a:rPr>
              <a:t>U</a:t>
            </a:r>
            <a:r>
              <a:rPr sz="900" b="1" dirty="0">
                <a:solidFill>
                  <a:srgbClr val="538DD5"/>
                </a:solidFill>
                <a:latin typeface="Calibri"/>
                <a:cs typeface="Calibri"/>
              </a:rPr>
              <a:t>ES</a:t>
            </a:r>
            <a:r>
              <a:rPr sz="900" b="1" spc="4" dirty="0">
                <a:solidFill>
                  <a:srgbClr val="538DD5"/>
                </a:solidFill>
                <a:latin typeface="Calibri"/>
                <a:cs typeface="Calibri"/>
              </a:rPr>
              <a:t>T</a:t>
            </a:r>
            <a:r>
              <a:rPr sz="900" b="1" dirty="0">
                <a:solidFill>
                  <a:srgbClr val="538DD5"/>
                </a:solidFill>
                <a:latin typeface="Calibri"/>
                <a:cs typeface="Calibri"/>
              </a:rPr>
              <a:t>O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58406" y="2403579"/>
            <a:ext cx="45719" cy="275120"/>
          </a:xfrm>
          <a:custGeom>
            <a:avLst/>
            <a:gdLst/>
            <a:ahLst/>
            <a:cxnLst/>
            <a:rect l="l" t="t" r="r" b="b"/>
            <a:pathLst>
              <a:path h="483107">
                <a:moveTo>
                  <a:pt x="0" y="0"/>
                </a:moveTo>
                <a:lnTo>
                  <a:pt x="0" y="483107"/>
                </a:lnTo>
              </a:path>
            </a:pathLst>
          </a:custGeom>
          <a:ln w="24130">
            <a:solidFill>
              <a:srgbClr val="538D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45991" y="2403580"/>
            <a:ext cx="45719" cy="279492"/>
          </a:xfrm>
          <a:custGeom>
            <a:avLst/>
            <a:gdLst/>
            <a:ahLst/>
            <a:cxnLst/>
            <a:rect l="l" t="t" r="r" b="b"/>
            <a:pathLst>
              <a:path h="460248">
                <a:moveTo>
                  <a:pt x="0" y="0"/>
                </a:moveTo>
                <a:lnTo>
                  <a:pt x="0" y="460248"/>
                </a:lnTo>
              </a:path>
            </a:pathLst>
          </a:custGeom>
          <a:ln w="24129">
            <a:solidFill>
              <a:srgbClr val="538D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58406" y="2678698"/>
            <a:ext cx="4087584" cy="45719"/>
          </a:xfrm>
          <a:custGeom>
            <a:avLst/>
            <a:gdLst/>
            <a:ahLst/>
            <a:cxnLst/>
            <a:rect l="l" t="t" r="r" b="b"/>
            <a:pathLst>
              <a:path w="5727192">
                <a:moveTo>
                  <a:pt x="0" y="0"/>
                </a:moveTo>
                <a:lnTo>
                  <a:pt x="5727192" y="0"/>
                </a:lnTo>
              </a:path>
            </a:pathLst>
          </a:custGeom>
          <a:ln w="24129">
            <a:solidFill>
              <a:srgbClr val="538D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58406" y="2403578"/>
            <a:ext cx="4087584" cy="50097"/>
          </a:xfrm>
          <a:custGeom>
            <a:avLst/>
            <a:gdLst/>
            <a:ahLst/>
            <a:cxnLst/>
            <a:rect l="l" t="t" r="r" b="b"/>
            <a:pathLst>
              <a:path w="5727192">
                <a:moveTo>
                  <a:pt x="0" y="0"/>
                </a:moveTo>
                <a:lnTo>
                  <a:pt x="5727192" y="0"/>
                </a:lnTo>
              </a:path>
            </a:pathLst>
          </a:custGeom>
          <a:ln w="24130">
            <a:solidFill>
              <a:srgbClr val="538D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7748" y="2548274"/>
            <a:ext cx="4068900" cy="45719"/>
          </a:xfrm>
          <a:custGeom>
            <a:avLst/>
            <a:gdLst/>
            <a:ahLst/>
            <a:cxnLst/>
            <a:rect l="l" t="t" r="r" b="b"/>
            <a:pathLst>
              <a:path w="5727192">
                <a:moveTo>
                  <a:pt x="0" y="0"/>
                </a:moveTo>
                <a:lnTo>
                  <a:pt x="5727192" y="0"/>
                </a:lnTo>
              </a:path>
            </a:pathLst>
          </a:custGeom>
          <a:ln w="24130">
            <a:solidFill>
              <a:srgbClr val="538D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563888" y="1962956"/>
            <a:ext cx="5253422" cy="4406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/>
            <a:r>
              <a:rPr sz="1500" b="1" i="1" dirty="0">
                <a:solidFill>
                  <a:srgbClr val="538DD5"/>
                </a:solidFill>
                <a:latin typeface="Calibri"/>
                <a:cs typeface="Calibri"/>
              </a:rPr>
              <a:t>F</a:t>
            </a:r>
            <a:r>
              <a:rPr sz="1500" b="1" i="1" spc="-4" dirty="0">
                <a:solidFill>
                  <a:srgbClr val="538DD5"/>
                </a:solidFill>
                <a:latin typeface="Calibri"/>
                <a:cs typeface="Calibri"/>
              </a:rPr>
              <a:t>I</a:t>
            </a:r>
            <a:r>
              <a:rPr sz="1500" b="1" i="1" spc="4" dirty="0">
                <a:solidFill>
                  <a:srgbClr val="538DD5"/>
                </a:solidFill>
                <a:latin typeface="Calibri"/>
                <a:cs typeface="Calibri"/>
              </a:rPr>
              <a:t>CHA 3</a:t>
            </a:r>
            <a:r>
              <a:rPr sz="1500" b="1" i="1" spc="9" dirty="0">
                <a:solidFill>
                  <a:srgbClr val="538DD5"/>
                </a:solidFill>
                <a:latin typeface="Calibri"/>
                <a:cs typeface="Calibri"/>
              </a:rPr>
              <a:t> </a:t>
            </a:r>
            <a:r>
              <a:rPr sz="1500" b="1" i="1" spc="4" dirty="0">
                <a:solidFill>
                  <a:srgbClr val="538DD5"/>
                </a:solidFill>
                <a:latin typeface="Calibri"/>
                <a:cs typeface="Calibri"/>
              </a:rPr>
              <a:t>P</a:t>
            </a:r>
            <a:r>
              <a:rPr sz="1500" b="1" i="1" dirty="0">
                <a:solidFill>
                  <a:srgbClr val="538DD5"/>
                </a:solidFill>
                <a:latin typeface="Calibri"/>
                <a:cs typeface="Calibri"/>
              </a:rPr>
              <a:t>RE</a:t>
            </a:r>
            <a:r>
              <a:rPr sz="1500" b="1" i="1" spc="4" dirty="0">
                <a:solidFill>
                  <a:srgbClr val="538DD5"/>
                </a:solidFill>
                <a:latin typeface="Calibri"/>
                <a:cs typeface="Calibri"/>
              </a:rPr>
              <a:t>C</a:t>
            </a:r>
            <a:r>
              <a:rPr sz="1500" b="1" i="1" spc="-4" dirty="0">
                <a:solidFill>
                  <a:srgbClr val="538DD5"/>
                </a:solidFill>
                <a:latin typeface="Calibri"/>
                <a:cs typeface="Calibri"/>
              </a:rPr>
              <a:t>I</a:t>
            </a:r>
            <a:r>
              <a:rPr sz="1500" b="1" i="1" spc="4" dirty="0">
                <a:solidFill>
                  <a:srgbClr val="538DD5"/>
                </a:solidFill>
                <a:latin typeface="Calibri"/>
                <a:cs typeface="Calibri"/>
              </a:rPr>
              <a:t>OS</a:t>
            </a:r>
            <a:r>
              <a:rPr sz="1500" b="1" i="1" spc="9" dirty="0">
                <a:solidFill>
                  <a:srgbClr val="538DD5"/>
                </a:solidFill>
                <a:latin typeface="Calibri"/>
                <a:cs typeface="Calibri"/>
              </a:rPr>
              <a:t> </a:t>
            </a:r>
            <a:r>
              <a:rPr sz="1500" b="1" i="1" spc="4" dirty="0">
                <a:solidFill>
                  <a:srgbClr val="538DD5"/>
                </a:solidFill>
                <a:latin typeface="Calibri"/>
                <a:cs typeface="Calibri"/>
              </a:rPr>
              <a:t>Y</a:t>
            </a:r>
            <a:r>
              <a:rPr sz="1500" b="1" i="1" spc="9" dirty="0">
                <a:solidFill>
                  <a:srgbClr val="538DD5"/>
                </a:solidFill>
                <a:latin typeface="Calibri"/>
                <a:cs typeface="Calibri"/>
              </a:rPr>
              <a:t> </a:t>
            </a:r>
            <a:r>
              <a:rPr sz="1500" b="1" i="1" dirty="0" smtClean="0">
                <a:solidFill>
                  <a:srgbClr val="538DD5"/>
                </a:solidFill>
                <a:latin typeface="Calibri"/>
                <a:cs typeface="Calibri"/>
              </a:rPr>
              <a:t>TAR</a:t>
            </a:r>
            <a:r>
              <a:rPr sz="1500" b="1" i="1" spc="-4" dirty="0" smtClean="0">
                <a:solidFill>
                  <a:srgbClr val="538DD5"/>
                </a:solidFill>
                <a:latin typeface="Calibri"/>
                <a:cs typeface="Calibri"/>
              </a:rPr>
              <a:t>I</a:t>
            </a:r>
            <a:r>
              <a:rPr sz="1500" b="1" i="1" dirty="0" smtClean="0">
                <a:solidFill>
                  <a:srgbClr val="538DD5"/>
                </a:solidFill>
                <a:latin typeface="Calibri"/>
                <a:cs typeface="Calibri"/>
              </a:rPr>
              <a:t>FAS</a:t>
            </a:r>
            <a:endParaRPr lang="es-ES" sz="1500" dirty="0">
              <a:latin typeface="Calibri"/>
              <a:cs typeface="Calibri"/>
            </a:endParaRPr>
          </a:p>
          <a:p>
            <a:pPr marL="11135"/>
            <a:r>
              <a:rPr lang="es-ES" sz="1500" b="1" i="1" spc="4" dirty="0">
                <a:solidFill>
                  <a:srgbClr val="A7A8A7"/>
                </a:solidFill>
                <a:latin typeface="Calibri"/>
                <a:cs typeface="Calibri"/>
              </a:rPr>
              <a:t>	</a:t>
            </a:r>
            <a:r>
              <a:rPr lang="es-ES" sz="1500" b="1" i="1" spc="4" dirty="0" smtClean="0">
                <a:solidFill>
                  <a:srgbClr val="A7A8A7"/>
                </a:solidFill>
                <a:latin typeface="Calibri"/>
                <a:cs typeface="Calibri"/>
              </a:rPr>
              <a:t>	                Anteproyecto</a:t>
            </a:r>
            <a:r>
              <a:rPr sz="1500" b="1" i="1" spc="9" dirty="0" smtClean="0">
                <a:solidFill>
                  <a:srgbClr val="A7A8A7"/>
                </a:solidFill>
                <a:latin typeface="Calibri"/>
                <a:cs typeface="Calibri"/>
              </a:rPr>
              <a:t> </a:t>
            </a:r>
            <a:r>
              <a:rPr sz="1500" b="1" i="1" spc="4" dirty="0">
                <a:solidFill>
                  <a:srgbClr val="A7A8A7"/>
                </a:solidFill>
                <a:latin typeface="Calibri"/>
                <a:cs typeface="Calibri"/>
              </a:rPr>
              <a:t>Presupuesto</a:t>
            </a:r>
            <a:r>
              <a:rPr sz="1500" b="1" i="1" spc="9" dirty="0">
                <a:solidFill>
                  <a:srgbClr val="A7A8A7"/>
                </a:solidFill>
                <a:latin typeface="Calibri"/>
                <a:cs typeface="Calibri"/>
              </a:rPr>
              <a:t> </a:t>
            </a:r>
            <a:r>
              <a:rPr sz="1500" b="1" i="1" spc="4" dirty="0">
                <a:solidFill>
                  <a:srgbClr val="A7A8A7"/>
                </a:solidFill>
                <a:latin typeface="Calibri"/>
                <a:cs typeface="Calibri"/>
              </a:rPr>
              <a:t>2017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3528" y="2147622"/>
            <a:ext cx="936104" cy="8132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727510"/>
              </p:ext>
            </p:extLst>
          </p:nvPr>
        </p:nvGraphicFramePr>
        <p:xfrm>
          <a:off x="35496" y="3141053"/>
          <a:ext cx="8856984" cy="33904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192"/>
                <a:gridCol w="1800200"/>
                <a:gridCol w="1440160"/>
                <a:gridCol w="1152128"/>
                <a:gridCol w="926644"/>
                <a:gridCol w="1809660"/>
              </a:tblGrid>
              <a:tr h="431963">
                <a:tc>
                  <a:txBody>
                    <a:bodyPr/>
                    <a:lstStyle/>
                    <a:p>
                      <a:pPr marL="99060" marR="109855" indent="228600">
                        <a:lnSpc>
                          <a:spcPct val="110500"/>
                        </a:lnSpc>
                      </a:pPr>
                      <a:r>
                        <a:rPr sz="10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0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0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0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0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000" b="1" spc="-1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10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0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0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000" b="1" spc="-1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000" b="1" spc="-1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0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0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RT</a:t>
                      </a:r>
                      <a:r>
                        <a:rPr sz="1000" b="1" spc="-1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10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000" b="1" spc="-1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0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0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6309">
                      <a:solidFill>
                        <a:srgbClr val="538DD5"/>
                      </a:solidFill>
                      <a:prstDash val="solid"/>
                    </a:lnL>
                    <a:lnR w="13449">
                      <a:solidFill>
                        <a:srgbClr val="538DD5"/>
                      </a:solidFill>
                      <a:prstDash val="solid"/>
                    </a:lnR>
                    <a:lnT w="36321">
                      <a:solidFill>
                        <a:srgbClr val="538DD5"/>
                      </a:solidFill>
                      <a:prstDash val="solid"/>
                    </a:lnT>
                    <a:lnB w="36321">
                      <a:solidFill>
                        <a:srgbClr val="538DD5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000" b="1" spc="-1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0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SCR</a:t>
                      </a:r>
                      <a:r>
                        <a:rPr sz="1000" b="1" spc="-1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0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000" b="1" spc="-1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10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N </a:t>
                      </a:r>
                      <a:r>
                        <a:rPr sz="10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SE</a:t>
                      </a:r>
                      <a:r>
                        <a:rPr sz="10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0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000" b="1" spc="-1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000" b="1" spc="-1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0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0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RT</a:t>
                      </a:r>
                      <a:r>
                        <a:rPr sz="1000" b="1" spc="-1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10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000" b="1" spc="-1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0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0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49">
                      <a:solidFill>
                        <a:srgbClr val="538DD5"/>
                      </a:solidFill>
                      <a:prstDash val="solid"/>
                    </a:lnL>
                    <a:lnR w="13461">
                      <a:solidFill>
                        <a:srgbClr val="538DD5"/>
                      </a:solidFill>
                      <a:prstDash val="solid"/>
                    </a:lnR>
                    <a:lnT w="36321">
                      <a:solidFill>
                        <a:srgbClr val="538DD5"/>
                      </a:solidFill>
                      <a:prstDash val="solid"/>
                    </a:lnT>
                    <a:lnB w="36321">
                      <a:solidFill>
                        <a:srgbClr val="538DD5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43865">
                        <a:lnSpc>
                          <a:spcPct val="100000"/>
                        </a:lnSpc>
                      </a:pPr>
                      <a:r>
                        <a:rPr sz="10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0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0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0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0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VA</a:t>
                      </a:r>
                      <a:r>
                        <a:rPr sz="10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000" b="1" spc="-1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10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538DD5"/>
                      </a:solidFill>
                      <a:prstDash val="solid"/>
                    </a:lnL>
                    <a:lnR w="13461">
                      <a:solidFill>
                        <a:srgbClr val="538DD5"/>
                      </a:solidFill>
                      <a:prstDash val="solid"/>
                    </a:lnR>
                    <a:lnT w="36321">
                      <a:solidFill>
                        <a:srgbClr val="538DD5"/>
                      </a:solidFill>
                      <a:prstDash val="solid"/>
                    </a:lnT>
                    <a:lnB w="36321">
                      <a:solidFill>
                        <a:srgbClr val="538DD5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41300" marR="237490" indent="0" algn="ctr">
                        <a:lnSpc>
                          <a:spcPct val="110500"/>
                        </a:lnSpc>
                      </a:pPr>
                      <a:r>
                        <a:rPr sz="1000" b="1" spc="-1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0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000" b="1" spc="-1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ID</a:t>
                      </a:r>
                      <a:r>
                        <a:rPr sz="10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0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0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ME</a:t>
                      </a:r>
                      <a:r>
                        <a:rPr sz="1000" b="1" spc="-1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DID</a:t>
                      </a:r>
                      <a:r>
                        <a:rPr sz="10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/ </a:t>
                      </a:r>
                      <a:r>
                        <a:rPr sz="10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0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0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0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0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000" b="1" spc="-1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36321">
                      <a:solidFill>
                        <a:srgbClr val="538DD5"/>
                      </a:solidFill>
                      <a:prstDash val="solid"/>
                    </a:lnT>
                    <a:lnB w="36321">
                      <a:solidFill>
                        <a:srgbClr val="538DD5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80340" marR="177800" indent="74295">
                        <a:lnSpc>
                          <a:spcPct val="110500"/>
                        </a:lnSpc>
                      </a:pPr>
                      <a:r>
                        <a:rPr sz="1000" b="1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0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0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000" b="1" spc="-1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O </a:t>
                      </a:r>
                      <a:r>
                        <a:rPr sz="1000" b="1" spc="-1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0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000" b="1" spc="-1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0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000" b="1" spc="-1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36321">
                      <a:solidFill>
                        <a:srgbClr val="538DD5"/>
                      </a:solidFill>
                      <a:prstDash val="solid"/>
                    </a:lnT>
                    <a:lnB w="36321">
                      <a:solidFill>
                        <a:srgbClr val="538DD5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10489" marR="12065" indent="-85725">
                        <a:lnSpc>
                          <a:spcPct val="110500"/>
                        </a:lnSpc>
                      </a:pPr>
                      <a:r>
                        <a:rPr sz="1000" b="1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0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OT</a:t>
                      </a:r>
                      <a:r>
                        <a:rPr sz="1000" b="1" spc="-1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VA</a:t>
                      </a:r>
                      <a:r>
                        <a:rPr sz="10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000" b="1" spc="-1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10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N ES</a:t>
                      </a:r>
                      <a:r>
                        <a:rPr sz="10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0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ABL</a:t>
                      </a:r>
                      <a:r>
                        <a:rPr sz="10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000" b="1" spc="-1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000" b="1" spc="-1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0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0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0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VA</a:t>
                      </a:r>
                      <a:r>
                        <a:rPr sz="10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000" b="1" spc="-1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000" b="1" spc="-1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10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N </a:t>
                      </a:r>
                      <a:r>
                        <a:rPr sz="10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ÑO</a:t>
                      </a:r>
                      <a:r>
                        <a:rPr sz="10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0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0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000" b="1" spc="-1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0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R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36321">
                      <a:solidFill>
                        <a:srgbClr val="538DD5"/>
                      </a:solidFill>
                      <a:prstDash val="solid"/>
                    </a:lnR>
                    <a:lnT w="36321">
                      <a:solidFill>
                        <a:srgbClr val="538DD5"/>
                      </a:solidFill>
                      <a:prstDash val="solid"/>
                    </a:lnT>
                    <a:lnB w="36321">
                      <a:solidFill>
                        <a:srgbClr val="538DD5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167773">
                <a:tc>
                  <a:txBody>
                    <a:bodyPr/>
                    <a:lstStyle/>
                    <a:p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49">
                      <a:solidFill>
                        <a:srgbClr val="538DD5"/>
                      </a:solidFill>
                      <a:prstDash val="solid"/>
                    </a:lnR>
                    <a:lnT w="36321">
                      <a:solidFill>
                        <a:srgbClr val="538DD5"/>
                      </a:solidFill>
                      <a:prstDash val="solid"/>
                    </a:lnT>
                    <a:lnB w="13449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49">
                      <a:solidFill>
                        <a:srgbClr val="538DD5"/>
                      </a:solidFill>
                      <a:prstDash val="solid"/>
                    </a:lnL>
                    <a:lnR w="13461">
                      <a:solidFill>
                        <a:srgbClr val="538DD5"/>
                      </a:solidFill>
                      <a:prstDash val="solid"/>
                    </a:lnR>
                    <a:lnT w="36321">
                      <a:solidFill>
                        <a:srgbClr val="538DD5"/>
                      </a:solidFill>
                      <a:prstDash val="solid"/>
                    </a:lnT>
                    <a:lnB w="13449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538DD5"/>
                      </a:solidFill>
                      <a:prstDash val="solid"/>
                    </a:lnL>
                    <a:lnR w="13461">
                      <a:solidFill>
                        <a:srgbClr val="538DD5"/>
                      </a:solidFill>
                      <a:prstDash val="solid"/>
                    </a:lnR>
                    <a:lnT w="36321">
                      <a:solidFill>
                        <a:srgbClr val="538DD5"/>
                      </a:solidFill>
                      <a:prstDash val="solid"/>
                    </a:lnT>
                    <a:lnB w="13449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36321">
                      <a:solidFill>
                        <a:srgbClr val="538DD5"/>
                      </a:solidFill>
                      <a:prstDash val="solid"/>
                    </a:lnT>
                    <a:lnB w="13449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36321">
                      <a:solidFill>
                        <a:srgbClr val="538DD5"/>
                      </a:solidFill>
                      <a:prstDash val="solid"/>
                    </a:lnT>
                    <a:lnB w="13449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36321">
                      <a:solidFill>
                        <a:srgbClr val="538DD5"/>
                      </a:solidFill>
                      <a:prstDash val="solid"/>
                    </a:lnT>
                    <a:lnB w="13449">
                      <a:solidFill>
                        <a:srgbClr val="538DD5"/>
                      </a:solidFill>
                      <a:prstDash val="solid"/>
                    </a:lnB>
                  </a:tcPr>
                </a:tc>
              </a:tr>
              <a:tr h="160167"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49">
                      <a:solidFill>
                        <a:srgbClr val="538DD5"/>
                      </a:solidFill>
                      <a:prstDash val="solid"/>
                    </a:lnR>
                    <a:lnT w="13449">
                      <a:solidFill>
                        <a:srgbClr val="538DD5"/>
                      </a:solidFill>
                      <a:prstDash val="solid"/>
                    </a:lnT>
                    <a:lnB w="13461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49">
                      <a:solidFill>
                        <a:srgbClr val="538DD5"/>
                      </a:solidFill>
                      <a:prstDash val="solid"/>
                    </a:lnL>
                    <a:lnR w="13461">
                      <a:solidFill>
                        <a:srgbClr val="538DD5"/>
                      </a:solidFill>
                      <a:prstDash val="solid"/>
                    </a:lnR>
                    <a:lnT w="13449">
                      <a:solidFill>
                        <a:srgbClr val="538DD5"/>
                      </a:solidFill>
                      <a:prstDash val="solid"/>
                    </a:lnT>
                    <a:lnB w="13461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538DD5"/>
                      </a:solidFill>
                      <a:prstDash val="solid"/>
                    </a:lnL>
                    <a:lnR w="13461">
                      <a:solidFill>
                        <a:srgbClr val="538DD5"/>
                      </a:solidFill>
                      <a:prstDash val="solid"/>
                    </a:lnR>
                    <a:lnT w="13449">
                      <a:solidFill>
                        <a:srgbClr val="538DD5"/>
                      </a:solidFill>
                      <a:prstDash val="solid"/>
                    </a:lnT>
                    <a:lnB w="13461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49">
                      <a:solidFill>
                        <a:srgbClr val="538DD5"/>
                      </a:solidFill>
                      <a:prstDash val="solid"/>
                    </a:lnT>
                    <a:lnB w="13461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49">
                      <a:solidFill>
                        <a:srgbClr val="538DD5"/>
                      </a:solidFill>
                      <a:prstDash val="solid"/>
                    </a:lnT>
                    <a:lnB w="13461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49">
                      <a:solidFill>
                        <a:srgbClr val="538DD5"/>
                      </a:solidFill>
                      <a:prstDash val="solid"/>
                    </a:lnT>
                    <a:lnB w="13461">
                      <a:solidFill>
                        <a:srgbClr val="538DD5"/>
                      </a:solidFill>
                      <a:prstDash val="solid"/>
                    </a:lnB>
                  </a:tcPr>
                </a:tc>
              </a:tr>
              <a:tr h="160173"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49">
                      <a:solidFill>
                        <a:srgbClr val="538DD5"/>
                      </a:solidFill>
                      <a:prstDash val="solid"/>
                    </a:lnR>
                    <a:lnT w="13461">
                      <a:solidFill>
                        <a:srgbClr val="538DD5"/>
                      </a:solidFill>
                      <a:prstDash val="solid"/>
                    </a:lnT>
                    <a:lnB w="13461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49">
                      <a:solidFill>
                        <a:srgbClr val="538DD5"/>
                      </a:solidFill>
                      <a:prstDash val="solid"/>
                    </a:lnL>
                    <a:lnR w="13461">
                      <a:solidFill>
                        <a:srgbClr val="538DD5"/>
                      </a:solidFill>
                      <a:prstDash val="solid"/>
                    </a:lnR>
                    <a:lnT w="13461">
                      <a:solidFill>
                        <a:srgbClr val="538DD5"/>
                      </a:solidFill>
                      <a:prstDash val="solid"/>
                    </a:lnT>
                    <a:lnB w="13461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538DD5"/>
                      </a:solidFill>
                      <a:prstDash val="solid"/>
                    </a:lnL>
                    <a:lnR w="13461">
                      <a:solidFill>
                        <a:srgbClr val="538DD5"/>
                      </a:solidFill>
                      <a:prstDash val="solid"/>
                    </a:lnR>
                    <a:lnT w="13461">
                      <a:solidFill>
                        <a:srgbClr val="538DD5"/>
                      </a:solidFill>
                      <a:prstDash val="solid"/>
                    </a:lnT>
                    <a:lnB w="13461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61">
                      <a:solidFill>
                        <a:srgbClr val="538DD5"/>
                      </a:solidFill>
                      <a:prstDash val="solid"/>
                    </a:lnT>
                    <a:lnB w="13461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61">
                      <a:solidFill>
                        <a:srgbClr val="538DD5"/>
                      </a:solidFill>
                      <a:prstDash val="solid"/>
                    </a:lnT>
                    <a:lnB w="13461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61">
                      <a:solidFill>
                        <a:srgbClr val="538DD5"/>
                      </a:solidFill>
                      <a:prstDash val="solid"/>
                    </a:lnT>
                    <a:lnB w="13461">
                      <a:solidFill>
                        <a:srgbClr val="538DD5"/>
                      </a:solidFill>
                      <a:prstDash val="solid"/>
                    </a:lnB>
                  </a:tcPr>
                </a:tc>
              </a:tr>
              <a:tr h="160179"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49">
                      <a:solidFill>
                        <a:srgbClr val="538DD5"/>
                      </a:solidFill>
                      <a:prstDash val="solid"/>
                    </a:lnR>
                    <a:lnT w="13461">
                      <a:solidFill>
                        <a:srgbClr val="538DD5"/>
                      </a:solidFill>
                      <a:prstDash val="solid"/>
                    </a:lnT>
                    <a:lnB w="13449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49">
                      <a:solidFill>
                        <a:srgbClr val="538DD5"/>
                      </a:solidFill>
                      <a:prstDash val="solid"/>
                    </a:lnL>
                    <a:lnR w="13461">
                      <a:solidFill>
                        <a:srgbClr val="538DD5"/>
                      </a:solidFill>
                      <a:prstDash val="solid"/>
                    </a:lnR>
                    <a:lnT w="13461">
                      <a:solidFill>
                        <a:srgbClr val="538DD5"/>
                      </a:solidFill>
                      <a:prstDash val="solid"/>
                    </a:lnT>
                    <a:lnB w="13449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538DD5"/>
                      </a:solidFill>
                      <a:prstDash val="solid"/>
                    </a:lnL>
                    <a:lnR w="13461">
                      <a:solidFill>
                        <a:srgbClr val="538DD5"/>
                      </a:solidFill>
                      <a:prstDash val="solid"/>
                    </a:lnR>
                    <a:lnT w="13461">
                      <a:solidFill>
                        <a:srgbClr val="538DD5"/>
                      </a:solidFill>
                      <a:prstDash val="solid"/>
                    </a:lnT>
                    <a:lnB w="13449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61">
                      <a:solidFill>
                        <a:srgbClr val="538DD5"/>
                      </a:solidFill>
                      <a:prstDash val="solid"/>
                    </a:lnT>
                    <a:lnB w="13449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61">
                      <a:solidFill>
                        <a:srgbClr val="538DD5"/>
                      </a:solidFill>
                      <a:prstDash val="solid"/>
                    </a:lnT>
                    <a:lnB w="13449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61">
                      <a:solidFill>
                        <a:srgbClr val="538DD5"/>
                      </a:solidFill>
                      <a:prstDash val="solid"/>
                    </a:lnT>
                    <a:lnB w="13449">
                      <a:solidFill>
                        <a:srgbClr val="538DD5"/>
                      </a:solidFill>
                      <a:prstDash val="solid"/>
                    </a:lnB>
                  </a:tcPr>
                </a:tc>
              </a:tr>
              <a:tr h="160167"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49">
                      <a:solidFill>
                        <a:srgbClr val="538DD5"/>
                      </a:solidFill>
                      <a:prstDash val="solid"/>
                    </a:lnR>
                    <a:lnT w="13449">
                      <a:solidFill>
                        <a:srgbClr val="538DD5"/>
                      </a:solidFill>
                      <a:prstDash val="solid"/>
                    </a:lnT>
                    <a:lnB w="13461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49">
                      <a:solidFill>
                        <a:srgbClr val="538DD5"/>
                      </a:solidFill>
                      <a:prstDash val="solid"/>
                    </a:lnL>
                    <a:lnR w="13461">
                      <a:solidFill>
                        <a:srgbClr val="538DD5"/>
                      </a:solidFill>
                      <a:prstDash val="solid"/>
                    </a:lnR>
                    <a:lnT w="13449">
                      <a:solidFill>
                        <a:srgbClr val="538DD5"/>
                      </a:solidFill>
                      <a:prstDash val="solid"/>
                    </a:lnT>
                    <a:lnB w="13461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538DD5"/>
                      </a:solidFill>
                      <a:prstDash val="solid"/>
                    </a:lnL>
                    <a:lnR w="13461">
                      <a:solidFill>
                        <a:srgbClr val="538DD5"/>
                      </a:solidFill>
                      <a:prstDash val="solid"/>
                    </a:lnR>
                    <a:lnT w="13449">
                      <a:solidFill>
                        <a:srgbClr val="538DD5"/>
                      </a:solidFill>
                      <a:prstDash val="solid"/>
                    </a:lnT>
                    <a:lnB w="13461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49">
                      <a:solidFill>
                        <a:srgbClr val="538DD5"/>
                      </a:solidFill>
                      <a:prstDash val="solid"/>
                    </a:lnT>
                    <a:lnB w="13461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49">
                      <a:solidFill>
                        <a:srgbClr val="538DD5"/>
                      </a:solidFill>
                      <a:prstDash val="solid"/>
                    </a:lnT>
                    <a:lnB w="13461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49">
                      <a:solidFill>
                        <a:srgbClr val="538DD5"/>
                      </a:solidFill>
                      <a:prstDash val="solid"/>
                    </a:lnT>
                    <a:lnB w="13461">
                      <a:solidFill>
                        <a:srgbClr val="538DD5"/>
                      </a:solidFill>
                      <a:prstDash val="solid"/>
                    </a:lnB>
                  </a:tcPr>
                </a:tc>
              </a:tr>
              <a:tr h="160173"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49">
                      <a:solidFill>
                        <a:srgbClr val="538DD5"/>
                      </a:solidFill>
                      <a:prstDash val="solid"/>
                    </a:lnR>
                    <a:lnT w="13461">
                      <a:solidFill>
                        <a:srgbClr val="538DD5"/>
                      </a:solidFill>
                      <a:prstDash val="solid"/>
                    </a:lnT>
                    <a:lnB w="13461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49">
                      <a:solidFill>
                        <a:srgbClr val="538DD5"/>
                      </a:solidFill>
                      <a:prstDash val="solid"/>
                    </a:lnL>
                    <a:lnR w="13461">
                      <a:solidFill>
                        <a:srgbClr val="538DD5"/>
                      </a:solidFill>
                      <a:prstDash val="solid"/>
                    </a:lnR>
                    <a:lnT w="13461">
                      <a:solidFill>
                        <a:srgbClr val="538DD5"/>
                      </a:solidFill>
                      <a:prstDash val="solid"/>
                    </a:lnT>
                    <a:lnB w="13461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538DD5"/>
                      </a:solidFill>
                      <a:prstDash val="solid"/>
                    </a:lnL>
                    <a:lnR w="13461">
                      <a:solidFill>
                        <a:srgbClr val="538DD5"/>
                      </a:solidFill>
                      <a:prstDash val="solid"/>
                    </a:lnR>
                    <a:lnT w="13461">
                      <a:solidFill>
                        <a:srgbClr val="538DD5"/>
                      </a:solidFill>
                      <a:prstDash val="solid"/>
                    </a:lnT>
                    <a:lnB w="13461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61">
                      <a:solidFill>
                        <a:srgbClr val="538DD5"/>
                      </a:solidFill>
                      <a:prstDash val="solid"/>
                    </a:lnT>
                    <a:lnB w="13461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61">
                      <a:solidFill>
                        <a:srgbClr val="538DD5"/>
                      </a:solidFill>
                      <a:prstDash val="solid"/>
                    </a:lnT>
                    <a:lnB w="13461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61">
                      <a:solidFill>
                        <a:srgbClr val="538DD5"/>
                      </a:solidFill>
                      <a:prstDash val="solid"/>
                    </a:lnT>
                    <a:lnB w="13461">
                      <a:solidFill>
                        <a:srgbClr val="538DD5"/>
                      </a:solidFill>
                      <a:prstDash val="solid"/>
                    </a:lnB>
                  </a:tcPr>
                </a:tc>
              </a:tr>
              <a:tr h="160179"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49">
                      <a:solidFill>
                        <a:srgbClr val="538DD5"/>
                      </a:solidFill>
                      <a:prstDash val="solid"/>
                    </a:lnR>
                    <a:lnT w="13461">
                      <a:solidFill>
                        <a:srgbClr val="538DD5"/>
                      </a:solidFill>
                      <a:prstDash val="solid"/>
                    </a:lnT>
                    <a:lnB w="13449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49">
                      <a:solidFill>
                        <a:srgbClr val="538DD5"/>
                      </a:solidFill>
                      <a:prstDash val="solid"/>
                    </a:lnL>
                    <a:lnR w="13461">
                      <a:solidFill>
                        <a:srgbClr val="538DD5"/>
                      </a:solidFill>
                      <a:prstDash val="solid"/>
                    </a:lnR>
                    <a:lnT w="13461">
                      <a:solidFill>
                        <a:srgbClr val="538DD5"/>
                      </a:solidFill>
                      <a:prstDash val="solid"/>
                    </a:lnT>
                    <a:lnB w="13449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538DD5"/>
                      </a:solidFill>
                      <a:prstDash val="solid"/>
                    </a:lnL>
                    <a:lnR w="13461">
                      <a:solidFill>
                        <a:srgbClr val="538DD5"/>
                      </a:solidFill>
                      <a:prstDash val="solid"/>
                    </a:lnR>
                    <a:lnT w="13461">
                      <a:solidFill>
                        <a:srgbClr val="538DD5"/>
                      </a:solidFill>
                      <a:prstDash val="solid"/>
                    </a:lnT>
                    <a:lnB w="13449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61">
                      <a:solidFill>
                        <a:srgbClr val="538DD5"/>
                      </a:solidFill>
                      <a:prstDash val="solid"/>
                    </a:lnT>
                    <a:lnB w="13449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61">
                      <a:solidFill>
                        <a:srgbClr val="538DD5"/>
                      </a:solidFill>
                      <a:prstDash val="solid"/>
                    </a:lnT>
                    <a:lnB w="13449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61">
                      <a:solidFill>
                        <a:srgbClr val="538DD5"/>
                      </a:solidFill>
                      <a:prstDash val="solid"/>
                    </a:lnT>
                    <a:lnB w="13449">
                      <a:solidFill>
                        <a:srgbClr val="538DD5"/>
                      </a:solidFill>
                      <a:prstDash val="solid"/>
                    </a:lnB>
                  </a:tcPr>
                </a:tc>
              </a:tr>
              <a:tr h="160167"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49">
                      <a:solidFill>
                        <a:srgbClr val="538DD5"/>
                      </a:solidFill>
                      <a:prstDash val="solid"/>
                    </a:lnR>
                    <a:lnT w="13449">
                      <a:solidFill>
                        <a:srgbClr val="538DD5"/>
                      </a:solidFill>
                      <a:prstDash val="solid"/>
                    </a:lnT>
                    <a:lnB w="13461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49">
                      <a:solidFill>
                        <a:srgbClr val="538DD5"/>
                      </a:solidFill>
                      <a:prstDash val="solid"/>
                    </a:lnL>
                    <a:lnR w="13461">
                      <a:solidFill>
                        <a:srgbClr val="538DD5"/>
                      </a:solidFill>
                      <a:prstDash val="solid"/>
                    </a:lnR>
                    <a:lnT w="13449">
                      <a:solidFill>
                        <a:srgbClr val="538DD5"/>
                      </a:solidFill>
                      <a:prstDash val="solid"/>
                    </a:lnT>
                    <a:lnB w="13461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538DD5"/>
                      </a:solidFill>
                      <a:prstDash val="solid"/>
                    </a:lnL>
                    <a:lnR w="13461">
                      <a:solidFill>
                        <a:srgbClr val="538DD5"/>
                      </a:solidFill>
                      <a:prstDash val="solid"/>
                    </a:lnR>
                    <a:lnT w="13449">
                      <a:solidFill>
                        <a:srgbClr val="538DD5"/>
                      </a:solidFill>
                      <a:prstDash val="solid"/>
                    </a:lnT>
                    <a:lnB w="13461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49">
                      <a:solidFill>
                        <a:srgbClr val="538DD5"/>
                      </a:solidFill>
                      <a:prstDash val="solid"/>
                    </a:lnT>
                    <a:lnB w="13461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49">
                      <a:solidFill>
                        <a:srgbClr val="538DD5"/>
                      </a:solidFill>
                      <a:prstDash val="solid"/>
                    </a:lnT>
                    <a:lnB w="13461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49">
                      <a:solidFill>
                        <a:srgbClr val="538DD5"/>
                      </a:solidFill>
                      <a:prstDash val="solid"/>
                    </a:lnT>
                    <a:lnB w="13461">
                      <a:solidFill>
                        <a:srgbClr val="538DD5"/>
                      </a:solidFill>
                      <a:prstDash val="solid"/>
                    </a:lnB>
                  </a:tcPr>
                </a:tc>
              </a:tr>
              <a:tr h="160173"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49">
                      <a:solidFill>
                        <a:srgbClr val="538DD5"/>
                      </a:solidFill>
                      <a:prstDash val="solid"/>
                    </a:lnR>
                    <a:lnT w="13461">
                      <a:solidFill>
                        <a:srgbClr val="538DD5"/>
                      </a:solidFill>
                      <a:prstDash val="solid"/>
                    </a:lnT>
                    <a:lnB w="13461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49">
                      <a:solidFill>
                        <a:srgbClr val="538DD5"/>
                      </a:solidFill>
                      <a:prstDash val="solid"/>
                    </a:lnL>
                    <a:lnR w="13461">
                      <a:solidFill>
                        <a:srgbClr val="538DD5"/>
                      </a:solidFill>
                      <a:prstDash val="solid"/>
                    </a:lnR>
                    <a:lnT w="13461">
                      <a:solidFill>
                        <a:srgbClr val="538DD5"/>
                      </a:solidFill>
                      <a:prstDash val="solid"/>
                    </a:lnT>
                    <a:lnB w="13461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538DD5"/>
                      </a:solidFill>
                      <a:prstDash val="solid"/>
                    </a:lnL>
                    <a:lnR w="13461">
                      <a:solidFill>
                        <a:srgbClr val="538DD5"/>
                      </a:solidFill>
                      <a:prstDash val="solid"/>
                    </a:lnR>
                    <a:lnT w="13461">
                      <a:solidFill>
                        <a:srgbClr val="538DD5"/>
                      </a:solidFill>
                      <a:prstDash val="solid"/>
                    </a:lnT>
                    <a:lnB w="13461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61">
                      <a:solidFill>
                        <a:srgbClr val="538DD5"/>
                      </a:solidFill>
                      <a:prstDash val="solid"/>
                    </a:lnT>
                    <a:lnB w="13461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61">
                      <a:solidFill>
                        <a:srgbClr val="538DD5"/>
                      </a:solidFill>
                      <a:prstDash val="solid"/>
                    </a:lnT>
                    <a:lnB w="13461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61">
                      <a:solidFill>
                        <a:srgbClr val="538DD5"/>
                      </a:solidFill>
                      <a:prstDash val="solid"/>
                    </a:lnT>
                    <a:lnB w="13461">
                      <a:solidFill>
                        <a:srgbClr val="538DD5"/>
                      </a:solidFill>
                      <a:prstDash val="solid"/>
                    </a:lnB>
                  </a:tcPr>
                </a:tc>
              </a:tr>
              <a:tr h="160179"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49">
                      <a:solidFill>
                        <a:srgbClr val="538DD5"/>
                      </a:solidFill>
                      <a:prstDash val="solid"/>
                    </a:lnR>
                    <a:lnT w="13461">
                      <a:solidFill>
                        <a:srgbClr val="538DD5"/>
                      </a:solidFill>
                      <a:prstDash val="solid"/>
                    </a:lnT>
                    <a:lnB w="13449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49">
                      <a:solidFill>
                        <a:srgbClr val="538DD5"/>
                      </a:solidFill>
                      <a:prstDash val="solid"/>
                    </a:lnL>
                    <a:lnR w="13461">
                      <a:solidFill>
                        <a:srgbClr val="538DD5"/>
                      </a:solidFill>
                      <a:prstDash val="solid"/>
                    </a:lnR>
                    <a:lnT w="13461">
                      <a:solidFill>
                        <a:srgbClr val="538DD5"/>
                      </a:solidFill>
                      <a:prstDash val="solid"/>
                    </a:lnT>
                    <a:lnB w="13449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538DD5"/>
                      </a:solidFill>
                      <a:prstDash val="solid"/>
                    </a:lnL>
                    <a:lnR w="13461">
                      <a:solidFill>
                        <a:srgbClr val="538DD5"/>
                      </a:solidFill>
                      <a:prstDash val="solid"/>
                    </a:lnR>
                    <a:lnT w="13461">
                      <a:solidFill>
                        <a:srgbClr val="538DD5"/>
                      </a:solidFill>
                      <a:prstDash val="solid"/>
                    </a:lnT>
                    <a:lnB w="13449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61">
                      <a:solidFill>
                        <a:srgbClr val="538DD5"/>
                      </a:solidFill>
                      <a:prstDash val="solid"/>
                    </a:lnT>
                    <a:lnB w="13449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61">
                      <a:solidFill>
                        <a:srgbClr val="538DD5"/>
                      </a:solidFill>
                      <a:prstDash val="solid"/>
                    </a:lnT>
                    <a:lnB w="13449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61">
                      <a:solidFill>
                        <a:srgbClr val="538DD5"/>
                      </a:solidFill>
                      <a:prstDash val="solid"/>
                    </a:lnT>
                    <a:lnB w="13449">
                      <a:solidFill>
                        <a:srgbClr val="538DD5"/>
                      </a:solidFill>
                      <a:prstDash val="solid"/>
                    </a:lnB>
                  </a:tcPr>
                </a:tc>
              </a:tr>
              <a:tr h="160167"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49">
                      <a:solidFill>
                        <a:srgbClr val="538DD5"/>
                      </a:solidFill>
                      <a:prstDash val="solid"/>
                    </a:lnR>
                    <a:lnT w="13449">
                      <a:solidFill>
                        <a:srgbClr val="538DD5"/>
                      </a:solidFill>
                      <a:prstDash val="solid"/>
                    </a:lnT>
                    <a:lnB w="13461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49">
                      <a:solidFill>
                        <a:srgbClr val="538DD5"/>
                      </a:solidFill>
                      <a:prstDash val="solid"/>
                    </a:lnL>
                    <a:lnR w="13461">
                      <a:solidFill>
                        <a:srgbClr val="538DD5"/>
                      </a:solidFill>
                      <a:prstDash val="solid"/>
                    </a:lnR>
                    <a:lnT w="13449">
                      <a:solidFill>
                        <a:srgbClr val="538DD5"/>
                      </a:solidFill>
                      <a:prstDash val="solid"/>
                    </a:lnT>
                    <a:lnB w="13461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538DD5"/>
                      </a:solidFill>
                      <a:prstDash val="solid"/>
                    </a:lnL>
                    <a:lnR w="13461">
                      <a:solidFill>
                        <a:srgbClr val="538DD5"/>
                      </a:solidFill>
                      <a:prstDash val="solid"/>
                    </a:lnR>
                    <a:lnT w="13449">
                      <a:solidFill>
                        <a:srgbClr val="538DD5"/>
                      </a:solidFill>
                      <a:prstDash val="solid"/>
                    </a:lnT>
                    <a:lnB w="13461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49">
                      <a:solidFill>
                        <a:srgbClr val="538DD5"/>
                      </a:solidFill>
                      <a:prstDash val="solid"/>
                    </a:lnT>
                    <a:lnB w="13461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49">
                      <a:solidFill>
                        <a:srgbClr val="538DD5"/>
                      </a:solidFill>
                      <a:prstDash val="solid"/>
                    </a:lnT>
                    <a:lnB w="13461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49">
                      <a:solidFill>
                        <a:srgbClr val="538DD5"/>
                      </a:solidFill>
                      <a:prstDash val="solid"/>
                    </a:lnT>
                    <a:lnB w="13461">
                      <a:solidFill>
                        <a:srgbClr val="538DD5"/>
                      </a:solidFill>
                      <a:prstDash val="solid"/>
                    </a:lnB>
                  </a:tcPr>
                </a:tc>
              </a:tr>
              <a:tr h="160173"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49">
                      <a:solidFill>
                        <a:srgbClr val="538DD5"/>
                      </a:solidFill>
                      <a:prstDash val="solid"/>
                    </a:lnR>
                    <a:lnT w="13461">
                      <a:solidFill>
                        <a:srgbClr val="538DD5"/>
                      </a:solidFill>
                      <a:prstDash val="solid"/>
                    </a:lnT>
                    <a:lnB w="13462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49">
                      <a:solidFill>
                        <a:srgbClr val="538DD5"/>
                      </a:solidFill>
                      <a:prstDash val="solid"/>
                    </a:lnL>
                    <a:lnR w="13461">
                      <a:solidFill>
                        <a:srgbClr val="538DD5"/>
                      </a:solidFill>
                      <a:prstDash val="solid"/>
                    </a:lnR>
                    <a:lnT w="13461">
                      <a:solidFill>
                        <a:srgbClr val="538DD5"/>
                      </a:solidFill>
                      <a:prstDash val="solid"/>
                    </a:lnT>
                    <a:lnB w="13462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538DD5"/>
                      </a:solidFill>
                      <a:prstDash val="solid"/>
                    </a:lnL>
                    <a:lnR w="13461">
                      <a:solidFill>
                        <a:srgbClr val="538DD5"/>
                      </a:solidFill>
                      <a:prstDash val="solid"/>
                    </a:lnR>
                    <a:lnT w="13461">
                      <a:solidFill>
                        <a:srgbClr val="538DD5"/>
                      </a:solidFill>
                      <a:prstDash val="solid"/>
                    </a:lnT>
                    <a:lnB w="13462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61">
                      <a:solidFill>
                        <a:srgbClr val="538DD5"/>
                      </a:solidFill>
                      <a:prstDash val="solid"/>
                    </a:lnT>
                    <a:lnB w="13462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61">
                      <a:solidFill>
                        <a:srgbClr val="538DD5"/>
                      </a:solidFill>
                      <a:prstDash val="solid"/>
                    </a:lnT>
                    <a:lnB w="13462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61">
                      <a:solidFill>
                        <a:srgbClr val="538DD5"/>
                      </a:solidFill>
                      <a:prstDash val="solid"/>
                    </a:lnT>
                    <a:lnB w="13462">
                      <a:solidFill>
                        <a:srgbClr val="538DD5"/>
                      </a:solidFill>
                      <a:prstDash val="solid"/>
                    </a:lnB>
                  </a:tcPr>
                </a:tc>
              </a:tr>
              <a:tr h="160179"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49">
                      <a:solidFill>
                        <a:srgbClr val="538DD5"/>
                      </a:solidFill>
                      <a:prstDash val="solid"/>
                    </a:lnR>
                    <a:lnT w="13462">
                      <a:solidFill>
                        <a:srgbClr val="538DD5"/>
                      </a:solidFill>
                      <a:prstDash val="solid"/>
                    </a:lnT>
                    <a:lnB w="13449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49">
                      <a:solidFill>
                        <a:srgbClr val="538DD5"/>
                      </a:solidFill>
                      <a:prstDash val="solid"/>
                    </a:lnL>
                    <a:lnR w="13461">
                      <a:solidFill>
                        <a:srgbClr val="538DD5"/>
                      </a:solidFill>
                      <a:prstDash val="solid"/>
                    </a:lnR>
                    <a:lnT w="13462">
                      <a:solidFill>
                        <a:srgbClr val="538DD5"/>
                      </a:solidFill>
                      <a:prstDash val="solid"/>
                    </a:lnT>
                    <a:lnB w="13449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538DD5"/>
                      </a:solidFill>
                      <a:prstDash val="solid"/>
                    </a:lnL>
                    <a:lnR w="13461">
                      <a:solidFill>
                        <a:srgbClr val="538DD5"/>
                      </a:solidFill>
                      <a:prstDash val="solid"/>
                    </a:lnR>
                    <a:lnT w="13462">
                      <a:solidFill>
                        <a:srgbClr val="538DD5"/>
                      </a:solidFill>
                      <a:prstDash val="solid"/>
                    </a:lnT>
                    <a:lnB w="13449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62">
                      <a:solidFill>
                        <a:srgbClr val="538DD5"/>
                      </a:solidFill>
                      <a:prstDash val="solid"/>
                    </a:lnT>
                    <a:lnB w="13449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62">
                      <a:solidFill>
                        <a:srgbClr val="538DD5"/>
                      </a:solidFill>
                      <a:prstDash val="solid"/>
                    </a:lnT>
                    <a:lnB w="13449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62">
                      <a:solidFill>
                        <a:srgbClr val="538DD5"/>
                      </a:solidFill>
                      <a:prstDash val="solid"/>
                    </a:lnT>
                    <a:lnB w="13449">
                      <a:solidFill>
                        <a:srgbClr val="538DD5"/>
                      </a:solidFill>
                      <a:prstDash val="solid"/>
                    </a:lnB>
                  </a:tcPr>
                </a:tc>
              </a:tr>
              <a:tr h="160167"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49">
                      <a:solidFill>
                        <a:srgbClr val="538DD5"/>
                      </a:solidFill>
                      <a:prstDash val="solid"/>
                    </a:lnR>
                    <a:lnT w="13449">
                      <a:solidFill>
                        <a:srgbClr val="538DD5"/>
                      </a:solidFill>
                      <a:prstDash val="solid"/>
                    </a:lnT>
                    <a:lnB w="13462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49">
                      <a:solidFill>
                        <a:srgbClr val="538DD5"/>
                      </a:solidFill>
                      <a:prstDash val="solid"/>
                    </a:lnL>
                    <a:lnR w="13461">
                      <a:solidFill>
                        <a:srgbClr val="538DD5"/>
                      </a:solidFill>
                      <a:prstDash val="solid"/>
                    </a:lnR>
                    <a:lnT w="13449">
                      <a:solidFill>
                        <a:srgbClr val="538DD5"/>
                      </a:solidFill>
                      <a:prstDash val="solid"/>
                    </a:lnT>
                    <a:lnB w="13462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538DD5"/>
                      </a:solidFill>
                      <a:prstDash val="solid"/>
                    </a:lnL>
                    <a:lnR w="13461">
                      <a:solidFill>
                        <a:srgbClr val="538DD5"/>
                      </a:solidFill>
                      <a:prstDash val="solid"/>
                    </a:lnR>
                    <a:lnT w="13449">
                      <a:solidFill>
                        <a:srgbClr val="538DD5"/>
                      </a:solidFill>
                      <a:prstDash val="solid"/>
                    </a:lnT>
                    <a:lnB w="13462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49">
                      <a:solidFill>
                        <a:srgbClr val="538DD5"/>
                      </a:solidFill>
                      <a:prstDash val="solid"/>
                    </a:lnT>
                    <a:lnB w="13462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49">
                      <a:solidFill>
                        <a:srgbClr val="538DD5"/>
                      </a:solidFill>
                      <a:prstDash val="solid"/>
                    </a:lnT>
                    <a:lnB w="13462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49">
                      <a:solidFill>
                        <a:srgbClr val="538DD5"/>
                      </a:solidFill>
                      <a:prstDash val="solid"/>
                    </a:lnT>
                    <a:lnB w="13462">
                      <a:solidFill>
                        <a:srgbClr val="538DD5"/>
                      </a:solidFill>
                      <a:prstDash val="solid"/>
                    </a:lnB>
                  </a:tcPr>
                </a:tc>
              </a:tr>
              <a:tr h="160173"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49">
                      <a:solidFill>
                        <a:srgbClr val="538DD5"/>
                      </a:solidFill>
                      <a:prstDash val="solid"/>
                    </a:lnR>
                    <a:lnT w="13462">
                      <a:solidFill>
                        <a:srgbClr val="538DD5"/>
                      </a:solidFill>
                      <a:prstDash val="solid"/>
                    </a:lnT>
                    <a:lnB w="13462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49">
                      <a:solidFill>
                        <a:srgbClr val="538DD5"/>
                      </a:solidFill>
                      <a:prstDash val="solid"/>
                    </a:lnL>
                    <a:lnR w="13461">
                      <a:solidFill>
                        <a:srgbClr val="538DD5"/>
                      </a:solidFill>
                      <a:prstDash val="solid"/>
                    </a:lnR>
                    <a:lnT w="13462">
                      <a:solidFill>
                        <a:srgbClr val="538DD5"/>
                      </a:solidFill>
                      <a:prstDash val="solid"/>
                    </a:lnT>
                    <a:lnB w="13462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538DD5"/>
                      </a:solidFill>
                      <a:prstDash val="solid"/>
                    </a:lnL>
                    <a:lnR w="13461">
                      <a:solidFill>
                        <a:srgbClr val="538DD5"/>
                      </a:solidFill>
                      <a:prstDash val="solid"/>
                    </a:lnR>
                    <a:lnT w="13462">
                      <a:solidFill>
                        <a:srgbClr val="538DD5"/>
                      </a:solidFill>
                      <a:prstDash val="solid"/>
                    </a:lnT>
                    <a:lnB w="13462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62">
                      <a:solidFill>
                        <a:srgbClr val="538DD5"/>
                      </a:solidFill>
                      <a:prstDash val="solid"/>
                    </a:lnT>
                    <a:lnB w="13462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62">
                      <a:solidFill>
                        <a:srgbClr val="538DD5"/>
                      </a:solidFill>
                      <a:prstDash val="solid"/>
                    </a:lnT>
                    <a:lnB w="13462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62">
                      <a:solidFill>
                        <a:srgbClr val="538DD5"/>
                      </a:solidFill>
                      <a:prstDash val="solid"/>
                    </a:lnT>
                    <a:lnB w="13462">
                      <a:solidFill>
                        <a:srgbClr val="538DD5"/>
                      </a:solidFill>
                      <a:prstDash val="solid"/>
                    </a:lnB>
                  </a:tcPr>
                </a:tc>
              </a:tr>
              <a:tr h="160179"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49">
                      <a:solidFill>
                        <a:srgbClr val="538DD5"/>
                      </a:solidFill>
                      <a:prstDash val="solid"/>
                    </a:lnR>
                    <a:lnT w="13462">
                      <a:solidFill>
                        <a:srgbClr val="538DD5"/>
                      </a:solidFill>
                      <a:prstDash val="solid"/>
                    </a:lnT>
                    <a:lnB w="13449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49">
                      <a:solidFill>
                        <a:srgbClr val="538DD5"/>
                      </a:solidFill>
                      <a:prstDash val="solid"/>
                    </a:lnL>
                    <a:lnR w="13461">
                      <a:solidFill>
                        <a:srgbClr val="538DD5"/>
                      </a:solidFill>
                      <a:prstDash val="solid"/>
                    </a:lnR>
                    <a:lnT w="13462">
                      <a:solidFill>
                        <a:srgbClr val="538DD5"/>
                      </a:solidFill>
                      <a:prstDash val="solid"/>
                    </a:lnT>
                    <a:lnB w="13449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538DD5"/>
                      </a:solidFill>
                      <a:prstDash val="solid"/>
                    </a:lnL>
                    <a:lnR w="13461">
                      <a:solidFill>
                        <a:srgbClr val="538DD5"/>
                      </a:solidFill>
                      <a:prstDash val="solid"/>
                    </a:lnR>
                    <a:lnT w="13462">
                      <a:solidFill>
                        <a:srgbClr val="538DD5"/>
                      </a:solidFill>
                      <a:prstDash val="solid"/>
                    </a:lnT>
                    <a:lnB w="13449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62">
                      <a:solidFill>
                        <a:srgbClr val="538DD5"/>
                      </a:solidFill>
                      <a:prstDash val="solid"/>
                    </a:lnT>
                    <a:lnB w="13449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62">
                      <a:solidFill>
                        <a:srgbClr val="538DD5"/>
                      </a:solidFill>
                      <a:prstDash val="solid"/>
                    </a:lnT>
                    <a:lnB w="13449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62">
                      <a:solidFill>
                        <a:srgbClr val="538DD5"/>
                      </a:solidFill>
                      <a:prstDash val="solid"/>
                    </a:lnT>
                    <a:lnB w="13449">
                      <a:solidFill>
                        <a:srgbClr val="538DD5"/>
                      </a:solidFill>
                      <a:prstDash val="solid"/>
                    </a:lnB>
                  </a:tcPr>
                </a:tc>
              </a:tr>
              <a:tr h="160167"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49">
                      <a:solidFill>
                        <a:srgbClr val="538DD5"/>
                      </a:solidFill>
                      <a:prstDash val="solid"/>
                    </a:lnR>
                    <a:lnT w="13449">
                      <a:solidFill>
                        <a:srgbClr val="538DD5"/>
                      </a:solidFill>
                      <a:prstDash val="solid"/>
                    </a:lnT>
                    <a:lnB w="13462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49">
                      <a:solidFill>
                        <a:srgbClr val="538DD5"/>
                      </a:solidFill>
                      <a:prstDash val="solid"/>
                    </a:lnL>
                    <a:lnR w="13461">
                      <a:solidFill>
                        <a:srgbClr val="538DD5"/>
                      </a:solidFill>
                      <a:prstDash val="solid"/>
                    </a:lnR>
                    <a:lnT w="13449">
                      <a:solidFill>
                        <a:srgbClr val="538DD5"/>
                      </a:solidFill>
                      <a:prstDash val="solid"/>
                    </a:lnT>
                    <a:lnB w="13462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538DD5"/>
                      </a:solidFill>
                      <a:prstDash val="solid"/>
                    </a:lnL>
                    <a:lnR w="13461">
                      <a:solidFill>
                        <a:srgbClr val="538DD5"/>
                      </a:solidFill>
                      <a:prstDash val="solid"/>
                    </a:lnR>
                    <a:lnT w="13449">
                      <a:solidFill>
                        <a:srgbClr val="538DD5"/>
                      </a:solidFill>
                      <a:prstDash val="solid"/>
                    </a:lnT>
                    <a:lnB w="13462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49">
                      <a:solidFill>
                        <a:srgbClr val="538DD5"/>
                      </a:solidFill>
                      <a:prstDash val="solid"/>
                    </a:lnT>
                    <a:lnB w="13462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49">
                      <a:solidFill>
                        <a:srgbClr val="538DD5"/>
                      </a:solidFill>
                      <a:prstDash val="solid"/>
                    </a:lnT>
                    <a:lnB w="13462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49">
                      <a:solidFill>
                        <a:srgbClr val="538DD5"/>
                      </a:solidFill>
                      <a:prstDash val="solid"/>
                    </a:lnT>
                    <a:lnB w="13462">
                      <a:solidFill>
                        <a:srgbClr val="538DD5"/>
                      </a:solidFill>
                      <a:prstDash val="solid"/>
                    </a:lnB>
                  </a:tcPr>
                </a:tc>
              </a:tr>
              <a:tr h="144985"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49">
                      <a:solidFill>
                        <a:srgbClr val="538DD5"/>
                      </a:solidFill>
                      <a:prstDash val="solid"/>
                    </a:lnR>
                    <a:lnT w="13462">
                      <a:solidFill>
                        <a:srgbClr val="538DD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49">
                      <a:solidFill>
                        <a:srgbClr val="538DD5"/>
                      </a:solidFill>
                      <a:prstDash val="solid"/>
                    </a:lnL>
                    <a:lnR w="13461">
                      <a:solidFill>
                        <a:srgbClr val="538DD5"/>
                      </a:solidFill>
                      <a:prstDash val="solid"/>
                    </a:lnR>
                    <a:lnT w="13462">
                      <a:solidFill>
                        <a:srgbClr val="538DD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538DD5"/>
                      </a:solidFill>
                      <a:prstDash val="solid"/>
                    </a:lnL>
                    <a:lnR w="13461">
                      <a:solidFill>
                        <a:srgbClr val="538DD5"/>
                      </a:solidFill>
                      <a:prstDash val="solid"/>
                    </a:lnR>
                    <a:lnT w="13462">
                      <a:solidFill>
                        <a:srgbClr val="538DD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1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62">
                      <a:solidFill>
                        <a:srgbClr val="538DD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62">
                      <a:solidFill>
                        <a:srgbClr val="538DD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62">
                      <a:solidFill>
                        <a:srgbClr val="538DD5"/>
                      </a:solidFill>
                      <a:prstDash val="solid"/>
                    </a:lnL>
                    <a:lnR w="13462">
                      <a:solidFill>
                        <a:srgbClr val="538DD5"/>
                      </a:solidFill>
                      <a:prstDash val="solid"/>
                    </a:lnR>
                    <a:lnT w="13462">
                      <a:solidFill>
                        <a:srgbClr val="538DD5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2300368" y="0"/>
            <a:ext cx="4101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Light" pitchFamily="34" charset="0"/>
                <a:ea typeface="+mj-ea"/>
                <a:cs typeface="+mj-cs"/>
              </a:rPr>
              <a:t>PRESUPUESTO 2017</a:t>
            </a: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39553" y="764704"/>
            <a:ext cx="842493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PRESUPUESTOS DECENTRALIZADOS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771800" y="1962956"/>
            <a:ext cx="2448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6" name="15 Rectángulo"/>
          <p:cNvSpPr/>
          <p:nvPr/>
        </p:nvSpPr>
        <p:spPr>
          <a:xfrm>
            <a:off x="5458954" y="4889445"/>
            <a:ext cx="3168352" cy="17799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Para poder emitir facturas internas o externas, debemos presentar cada año, los Precios y Tarifas actualizados para su aprobación conjunta con el Presupuesto por el Consejo Social</a:t>
            </a:r>
            <a:endParaRPr lang="es-E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39552" y="1287659"/>
            <a:ext cx="4018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es-ES" sz="2800" b="1" dirty="0">
                <a:solidFill>
                  <a:schemeClr val="bg1">
                    <a:lumMod val="65000"/>
                  </a:schemeClr>
                </a:solidFill>
                <a:latin typeface="Aparajita" pitchFamily="34" charset="0"/>
                <a:cs typeface="Aparajita" pitchFamily="34" charset="0"/>
              </a:rPr>
              <a:t>Detalle Fichas a Confeccionar:</a:t>
            </a:r>
          </a:p>
        </p:txBody>
      </p:sp>
      <p:pic>
        <p:nvPicPr>
          <p:cNvPr id="18" name="Picture 1" descr="B y N Transp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7640" y="14287"/>
            <a:ext cx="55934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43843" y="5489150"/>
            <a:ext cx="51102" cy="1346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/>
            <a:r>
              <a:rPr sz="700" b="1" spc="4" dirty="0">
                <a:solidFill>
                  <a:srgbClr val="538DD5"/>
                </a:solidFill>
                <a:latin typeface="Calibri"/>
                <a:cs typeface="Calibri"/>
              </a:rPr>
              <a:t>-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2548" y="5886822"/>
            <a:ext cx="3423292" cy="1346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/>
            <a:endParaRPr sz="7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7544" y="2132856"/>
            <a:ext cx="8352928" cy="54311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21308"/>
            <a:r>
              <a:rPr sz="1000" b="1" i="1" spc="-4" dirty="0">
                <a:solidFill>
                  <a:srgbClr val="538DD5"/>
                </a:solidFill>
                <a:latin typeface="Calibri"/>
                <a:cs typeface="Calibri"/>
              </a:rPr>
              <a:t>F</a:t>
            </a:r>
            <a:r>
              <a:rPr sz="1000" b="1" i="1" spc="4" dirty="0">
                <a:solidFill>
                  <a:srgbClr val="538DD5"/>
                </a:solidFill>
                <a:latin typeface="Calibri"/>
                <a:cs typeface="Calibri"/>
              </a:rPr>
              <a:t>I</a:t>
            </a:r>
            <a:r>
              <a:rPr sz="1000" b="1" i="1" dirty="0">
                <a:solidFill>
                  <a:srgbClr val="538DD5"/>
                </a:solidFill>
                <a:latin typeface="Calibri"/>
                <a:cs typeface="Calibri"/>
              </a:rPr>
              <a:t>C</a:t>
            </a:r>
            <a:r>
              <a:rPr sz="1000" b="1" i="1" spc="-4" dirty="0">
                <a:solidFill>
                  <a:srgbClr val="538DD5"/>
                </a:solidFill>
                <a:latin typeface="Calibri"/>
                <a:cs typeface="Calibri"/>
              </a:rPr>
              <a:t>H</a:t>
            </a:r>
            <a:r>
              <a:rPr sz="1000" b="1" i="1" dirty="0">
                <a:solidFill>
                  <a:srgbClr val="538DD5"/>
                </a:solidFill>
                <a:latin typeface="Calibri"/>
                <a:cs typeface="Calibri"/>
              </a:rPr>
              <a:t>A</a:t>
            </a:r>
            <a:r>
              <a:rPr sz="1000" b="1" i="1" spc="4" dirty="0">
                <a:solidFill>
                  <a:srgbClr val="538DD5"/>
                </a:solidFill>
                <a:latin typeface="Calibri"/>
                <a:cs typeface="Calibri"/>
              </a:rPr>
              <a:t> </a:t>
            </a:r>
            <a:r>
              <a:rPr sz="1000" b="1" i="1" dirty="0">
                <a:solidFill>
                  <a:srgbClr val="538DD5"/>
                </a:solidFill>
                <a:latin typeface="Calibri"/>
                <a:cs typeface="Calibri"/>
              </a:rPr>
              <a:t>4</a:t>
            </a:r>
            <a:r>
              <a:rPr sz="1000" b="1" i="1" spc="4" dirty="0">
                <a:solidFill>
                  <a:srgbClr val="538DD5"/>
                </a:solidFill>
                <a:latin typeface="Calibri"/>
                <a:cs typeface="Calibri"/>
              </a:rPr>
              <a:t> </a:t>
            </a:r>
            <a:r>
              <a:rPr sz="1000" b="1" i="1" spc="4" dirty="0" smtClean="0">
                <a:solidFill>
                  <a:srgbClr val="538DD5"/>
                </a:solidFill>
                <a:latin typeface="Calibri"/>
                <a:cs typeface="Calibri"/>
              </a:rPr>
              <a:t>I</a:t>
            </a:r>
            <a:r>
              <a:rPr sz="1000" b="1" i="1" spc="-4" dirty="0" smtClean="0">
                <a:solidFill>
                  <a:srgbClr val="538DD5"/>
                </a:solidFill>
                <a:latin typeface="Calibri"/>
                <a:cs typeface="Calibri"/>
              </a:rPr>
              <a:t>N</a:t>
            </a:r>
            <a:r>
              <a:rPr sz="1000" b="1" i="1" dirty="0" smtClean="0">
                <a:solidFill>
                  <a:srgbClr val="538DD5"/>
                </a:solidFill>
                <a:latin typeface="Calibri"/>
                <a:cs typeface="Calibri"/>
              </a:rPr>
              <a:t>GRES</a:t>
            </a:r>
            <a:r>
              <a:rPr sz="1000" b="1" i="1" spc="4" dirty="0" smtClean="0">
                <a:solidFill>
                  <a:srgbClr val="538DD5"/>
                </a:solidFill>
                <a:latin typeface="Calibri"/>
                <a:cs typeface="Calibri"/>
              </a:rPr>
              <a:t>O</a:t>
            </a:r>
            <a:r>
              <a:rPr sz="1000" b="1" i="1" dirty="0" smtClean="0">
                <a:solidFill>
                  <a:srgbClr val="538DD5"/>
                </a:solidFill>
                <a:latin typeface="Calibri"/>
                <a:cs typeface="Calibri"/>
              </a:rPr>
              <a:t>S</a:t>
            </a:r>
            <a:endParaRPr lang="es-ES" sz="1000" dirty="0">
              <a:latin typeface="Calibri"/>
              <a:cs typeface="Calibri"/>
            </a:endParaRPr>
          </a:p>
          <a:p>
            <a:pPr marL="1621308"/>
            <a:r>
              <a:rPr lang="es-ES" sz="1000" b="1" i="1" dirty="0" smtClean="0">
                <a:solidFill>
                  <a:srgbClr val="A7A8A7"/>
                </a:solidFill>
                <a:latin typeface="Calibri"/>
                <a:cs typeface="Calibri"/>
              </a:rPr>
              <a:t>					                           	       Anteproyecto Presupuesto</a:t>
            </a:r>
            <a:r>
              <a:rPr sz="1000" b="1" i="1" spc="4" dirty="0" smtClean="0">
                <a:solidFill>
                  <a:srgbClr val="A7A8A7"/>
                </a:solidFill>
                <a:latin typeface="Calibri"/>
                <a:cs typeface="Calibri"/>
              </a:rPr>
              <a:t> </a:t>
            </a:r>
            <a:r>
              <a:rPr sz="1000" b="1" i="1" dirty="0" smtClean="0">
                <a:solidFill>
                  <a:srgbClr val="A7A8A7"/>
                </a:solidFill>
                <a:latin typeface="Calibri"/>
                <a:cs typeface="Calibri"/>
              </a:rPr>
              <a:t>2017</a:t>
            </a:r>
            <a:endParaRPr sz="1000" dirty="0" smtClean="0">
              <a:latin typeface="Calibri"/>
              <a:cs typeface="Calibri"/>
            </a:endParaRPr>
          </a:p>
          <a:p>
            <a:pPr marL="11135">
              <a:spcBef>
                <a:spcPts val="430"/>
              </a:spcBef>
            </a:pPr>
            <a:r>
              <a:rPr sz="700" b="1" spc="13" dirty="0" smtClean="0">
                <a:solidFill>
                  <a:srgbClr val="538DD5"/>
                </a:solidFill>
                <a:latin typeface="Calibri"/>
                <a:cs typeface="Calibri"/>
              </a:rPr>
              <a:t>U</a:t>
            </a:r>
            <a:r>
              <a:rPr sz="700" b="1" spc="4" dirty="0" smtClean="0">
                <a:solidFill>
                  <a:srgbClr val="538DD5"/>
                </a:solidFill>
                <a:latin typeface="Calibri"/>
                <a:cs typeface="Calibri"/>
              </a:rPr>
              <a:t>N</a:t>
            </a:r>
            <a:r>
              <a:rPr sz="700" b="1" spc="-9" dirty="0" smtClean="0">
                <a:solidFill>
                  <a:srgbClr val="538DD5"/>
                </a:solidFill>
                <a:latin typeface="Calibri"/>
                <a:cs typeface="Calibri"/>
              </a:rPr>
              <a:t>I</a:t>
            </a:r>
            <a:r>
              <a:rPr sz="700" b="1" spc="9" dirty="0" smtClean="0">
                <a:solidFill>
                  <a:srgbClr val="538DD5"/>
                </a:solidFill>
                <a:latin typeface="Calibri"/>
                <a:cs typeface="Calibri"/>
              </a:rPr>
              <a:t>DA</a:t>
            </a:r>
            <a:r>
              <a:rPr sz="700" b="1" spc="13" dirty="0" smtClean="0">
                <a:solidFill>
                  <a:srgbClr val="538DD5"/>
                </a:solidFill>
                <a:latin typeface="Calibri"/>
                <a:cs typeface="Calibri"/>
              </a:rPr>
              <a:t>D</a:t>
            </a:r>
            <a:r>
              <a:rPr sz="700" b="1" spc="9" dirty="0" smtClean="0">
                <a:solidFill>
                  <a:srgbClr val="538DD5"/>
                </a:solidFill>
                <a:latin typeface="Calibri"/>
                <a:cs typeface="Calibri"/>
              </a:rPr>
              <a:t> OR</a:t>
            </a:r>
            <a:r>
              <a:rPr sz="700" b="1" spc="18" dirty="0" smtClean="0">
                <a:solidFill>
                  <a:srgbClr val="538DD5"/>
                </a:solidFill>
                <a:latin typeface="Calibri"/>
                <a:cs typeface="Calibri"/>
              </a:rPr>
              <a:t>G</a:t>
            </a:r>
            <a:r>
              <a:rPr sz="700" b="1" spc="9" dirty="0" smtClean="0">
                <a:solidFill>
                  <a:srgbClr val="538DD5"/>
                </a:solidFill>
                <a:latin typeface="Calibri"/>
                <a:cs typeface="Calibri"/>
              </a:rPr>
              <a:t>ÁN</a:t>
            </a:r>
            <a:r>
              <a:rPr sz="700" b="1" spc="-9" dirty="0" smtClean="0">
                <a:solidFill>
                  <a:srgbClr val="538DD5"/>
                </a:solidFill>
                <a:latin typeface="Calibri"/>
                <a:cs typeface="Calibri"/>
              </a:rPr>
              <a:t>I</a:t>
            </a:r>
            <a:r>
              <a:rPr sz="700" b="1" spc="9" dirty="0" smtClean="0">
                <a:solidFill>
                  <a:srgbClr val="538DD5"/>
                </a:solidFill>
                <a:latin typeface="Calibri"/>
                <a:cs typeface="Calibri"/>
              </a:rPr>
              <a:t>CA</a:t>
            </a:r>
            <a:endParaRPr sz="7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70824" y="5489150"/>
            <a:ext cx="277799" cy="1346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/>
            <a:endParaRPr sz="7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7544" y="1840912"/>
            <a:ext cx="636992" cy="615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188616"/>
              </p:ext>
            </p:extLst>
          </p:nvPr>
        </p:nvGraphicFramePr>
        <p:xfrm>
          <a:off x="179512" y="2748231"/>
          <a:ext cx="8640960" cy="3955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6187"/>
                <a:gridCol w="1052918"/>
                <a:gridCol w="1052919"/>
                <a:gridCol w="1861852"/>
                <a:gridCol w="649756"/>
                <a:gridCol w="622357"/>
                <a:gridCol w="955063"/>
                <a:gridCol w="1559908"/>
              </a:tblGrid>
              <a:tr h="303776">
                <a:tc gridSpan="6">
                  <a:txBody>
                    <a:bodyPr/>
                    <a:lstStyle/>
                    <a:p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30225">
                      <a:solidFill>
                        <a:srgbClr val="538DD5"/>
                      </a:solidFill>
                      <a:prstDash val="solid"/>
                    </a:lnR>
                    <a:lnB w="30225">
                      <a:solidFill>
                        <a:srgbClr val="538DD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92785" marR="9525" indent="-683260">
                        <a:lnSpc>
                          <a:spcPct val="112900"/>
                        </a:lnSpc>
                      </a:pPr>
                      <a:r>
                        <a:rPr sz="800" b="1" spc="-1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8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8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8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8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8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8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8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 F</a:t>
                      </a:r>
                      <a:r>
                        <a:rPr sz="800" b="1" spc="-1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8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NA</a:t>
                      </a:r>
                      <a:r>
                        <a:rPr sz="8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800" b="1" spc="-1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8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8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8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8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8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8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8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LO</a:t>
                      </a:r>
                      <a:r>
                        <a:rPr sz="8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800" b="1" spc="1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800" b="1" spc="1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8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8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8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8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8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800" b="1" spc="1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800" b="1" spc="-1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8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NAN</a:t>
                      </a:r>
                      <a:r>
                        <a:rPr sz="8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800" b="1" spc="-1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8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8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R </a:t>
                      </a:r>
                      <a:r>
                        <a:rPr sz="8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800" b="1" spc="-1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8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8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EC</a:t>
                      </a:r>
                      <a:r>
                        <a:rPr sz="8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TA</a:t>
                      </a:r>
                      <a:r>
                        <a:rPr sz="8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ME</a:t>
                      </a:r>
                      <a:r>
                        <a:rPr sz="8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NT</a:t>
                      </a:r>
                      <a:r>
                        <a:rPr sz="8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800" b="1" spc="1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8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8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8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8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0225">
                      <a:solidFill>
                        <a:srgbClr val="538DD5"/>
                      </a:solidFill>
                      <a:prstDash val="solid"/>
                    </a:lnL>
                    <a:lnR w="30225">
                      <a:solidFill>
                        <a:srgbClr val="538DD5"/>
                      </a:solidFill>
                      <a:prstDash val="solid"/>
                    </a:lnR>
                    <a:lnT w="30225">
                      <a:solidFill>
                        <a:srgbClr val="538DD5"/>
                      </a:solidFill>
                      <a:prstDash val="solid"/>
                    </a:lnT>
                    <a:lnB w="30225">
                      <a:solidFill>
                        <a:srgbClr val="538DD5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6993"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ONÓ</a:t>
                      </a:r>
                      <a:r>
                        <a:rPr sz="6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 D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 IN</a:t>
                      </a:r>
                      <a:r>
                        <a:rPr sz="6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ESOS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5626">
                      <a:solidFill>
                        <a:srgbClr val="538DD5"/>
                      </a:solidFill>
                      <a:prstDash val="solid"/>
                    </a:lnL>
                    <a:lnR w="30226">
                      <a:solidFill>
                        <a:srgbClr val="538DD5"/>
                      </a:solidFill>
                      <a:prstDash val="solid"/>
                    </a:lnR>
                    <a:lnT w="30225">
                      <a:solidFill>
                        <a:srgbClr val="538DD5"/>
                      </a:solidFill>
                      <a:prstDash val="solid"/>
                    </a:lnT>
                    <a:lnB w="30225">
                      <a:solidFill>
                        <a:srgbClr val="538DD5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</a:pP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ENO</a:t>
                      </a:r>
                      <a:r>
                        <a:rPr sz="6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INA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IÓN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 D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6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ESOS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0226">
                      <a:solidFill>
                        <a:srgbClr val="538DD5"/>
                      </a:solidFill>
                      <a:prstDash val="solid"/>
                    </a:lnL>
                    <a:lnR w="30226">
                      <a:solidFill>
                        <a:srgbClr val="538DD5"/>
                      </a:solidFill>
                      <a:prstDash val="solid"/>
                    </a:lnR>
                    <a:lnT w="30225">
                      <a:solidFill>
                        <a:srgbClr val="538DD5"/>
                      </a:solidFill>
                      <a:prstDash val="solid"/>
                    </a:lnT>
                    <a:lnB w="30225">
                      <a:solidFill>
                        <a:srgbClr val="538DD5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GANIS</a:t>
                      </a:r>
                      <a:r>
                        <a:rPr sz="6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 F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INAN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IA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OR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0226">
                      <a:solidFill>
                        <a:srgbClr val="538DD5"/>
                      </a:solidFill>
                      <a:prstDash val="solid"/>
                    </a:lnL>
                    <a:lnR w="30225">
                      <a:solidFill>
                        <a:srgbClr val="538DD5"/>
                      </a:solidFill>
                      <a:prstDash val="solid"/>
                    </a:lnR>
                    <a:lnT w="30225">
                      <a:solidFill>
                        <a:srgbClr val="538DD5"/>
                      </a:solidFill>
                      <a:prstDash val="solid"/>
                    </a:lnT>
                    <a:lnB w="30225">
                      <a:solidFill>
                        <a:srgbClr val="538DD5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CC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IONES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 F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INAN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IA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 P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600" b="1" spc="-1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6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ESO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0225">
                      <a:solidFill>
                        <a:srgbClr val="538DD5"/>
                      </a:solidFill>
                      <a:prstDash val="solid"/>
                    </a:lnL>
                    <a:lnR w="30225">
                      <a:solidFill>
                        <a:srgbClr val="538DD5"/>
                      </a:solidFill>
                      <a:prstDash val="solid"/>
                    </a:lnR>
                    <a:lnT w="30225">
                      <a:solidFill>
                        <a:srgbClr val="538DD5"/>
                      </a:solidFill>
                      <a:prstDash val="solid"/>
                    </a:lnT>
                    <a:lnB w="30225">
                      <a:solidFill>
                        <a:srgbClr val="538DD5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95580" marR="51435" indent="-143510">
                        <a:lnSpc>
                          <a:spcPct val="111400"/>
                        </a:lnSpc>
                      </a:pP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CH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PR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EVIS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A IN</a:t>
                      </a:r>
                      <a:r>
                        <a:rPr sz="6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ESO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0225">
                      <a:solidFill>
                        <a:srgbClr val="538DD5"/>
                      </a:solidFill>
                      <a:prstDash val="solid"/>
                    </a:lnL>
                    <a:lnR w="30225">
                      <a:solidFill>
                        <a:srgbClr val="538DD5"/>
                      </a:solidFill>
                      <a:prstDash val="solid"/>
                    </a:lnR>
                    <a:lnT w="30225">
                      <a:solidFill>
                        <a:srgbClr val="538DD5"/>
                      </a:solidFill>
                      <a:prstDash val="solid"/>
                    </a:lnT>
                    <a:lnB w="30225">
                      <a:solidFill>
                        <a:srgbClr val="538DD5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163830" indent="635" algn="ctr">
                        <a:lnSpc>
                          <a:spcPct val="111400"/>
                        </a:lnSpc>
                      </a:pPr>
                      <a:r>
                        <a:rPr sz="600" b="1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6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RTE 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6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ESO 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PR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EVIS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0225">
                      <a:solidFill>
                        <a:srgbClr val="538DD5"/>
                      </a:solidFill>
                      <a:prstDash val="solid"/>
                    </a:lnL>
                    <a:lnR w="30225">
                      <a:solidFill>
                        <a:srgbClr val="538DD5"/>
                      </a:solidFill>
                      <a:prstDash val="solid"/>
                    </a:lnR>
                    <a:lnT w="30225">
                      <a:solidFill>
                        <a:srgbClr val="538DD5"/>
                      </a:solidFill>
                      <a:prstDash val="solid"/>
                    </a:lnT>
                    <a:lnB w="30225">
                      <a:solidFill>
                        <a:srgbClr val="538DD5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19380" marR="33020" indent="-85725">
                        <a:lnSpc>
                          <a:spcPct val="111400"/>
                        </a:lnSpc>
                      </a:pP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RT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PR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6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6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IA 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 GAS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VIN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6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0225">
                      <a:solidFill>
                        <a:srgbClr val="538DD5"/>
                      </a:solidFill>
                      <a:prstDash val="solid"/>
                    </a:lnL>
                    <a:lnR w="30225">
                      <a:solidFill>
                        <a:srgbClr val="538DD5"/>
                      </a:solidFill>
                      <a:prstDash val="solid"/>
                    </a:lnR>
                    <a:lnT w="30225">
                      <a:solidFill>
                        <a:srgbClr val="538DD5"/>
                      </a:solidFill>
                      <a:prstDash val="solid"/>
                    </a:lnT>
                    <a:lnB w="30225">
                      <a:solidFill>
                        <a:srgbClr val="538DD5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58775" marR="200660" indent="-158750">
                        <a:lnSpc>
                          <a:spcPct val="111400"/>
                        </a:lnSpc>
                      </a:pP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ENO</a:t>
                      </a:r>
                      <a:r>
                        <a:rPr sz="6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INA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IÓN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 P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RT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PR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6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6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IA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0225">
                      <a:solidFill>
                        <a:srgbClr val="538DD5"/>
                      </a:solidFill>
                      <a:prstDash val="solid"/>
                    </a:lnL>
                    <a:lnR w="30225">
                      <a:solidFill>
                        <a:srgbClr val="538DD5"/>
                      </a:solidFill>
                      <a:prstDash val="solid"/>
                    </a:lnR>
                    <a:lnT w="30225">
                      <a:solidFill>
                        <a:srgbClr val="538DD5"/>
                      </a:solidFill>
                      <a:prstDash val="solid"/>
                    </a:lnT>
                    <a:lnB w="30225">
                      <a:solidFill>
                        <a:srgbClr val="538DD5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277536"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5626">
                      <a:solidFill>
                        <a:srgbClr val="538DD5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30225">
                      <a:solidFill>
                        <a:srgbClr val="538DD5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30225">
                      <a:solidFill>
                        <a:srgbClr val="538DD5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30225">
                      <a:solidFill>
                        <a:srgbClr val="538DD5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30225">
                      <a:solidFill>
                        <a:srgbClr val="538DD5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30225">
                      <a:solidFill>
                        <a:srgbClr val="538DD5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30225">
                      <a:solidFill>
                        <a:srgbClr val="538DD5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30225">
                      <a:solidFill>
                        <a:srgbClr val="538DD5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30225">
                      <a:solidFill>
                        <a:srgbClr val="538DD5"/>
                      </a:solidFill>
                      <a:prstDash val="solid"/>
                    </a:lnR>
                    <a:lnT w="30225">
                      <a:solidFill>
                        <a:srgbClr val="538DD5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7542"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5626">
                      <a:solidFill>
                        <a:srgbClr val="538DD5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30225">
                      <a:solidFill>
                        <a:srgbClr val="538DD5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7542"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5626">
                      <a:solidFill>
                        <a:srgbClr val="538DD5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30225">
                      <a:solidFill>
                        <a:srgbClr val="538DD5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7542"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5626">
                      <a:solidFill>
                        <a:srgbClr val="538DD5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30225">
                      <a:solidFill>
                        <a:srgbClr val="538DD5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7541"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5626">
                      <a:solidFill>
                        <a:srgbClr val="538DD5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30225">
                      <a:solidFill>
                        <a:srgbClr val="538DD5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7542"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5626">
                      <a:solidFill>
                        <a:srgbClr val="538DD5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30225">
                      <a:solidFill>
                        <a:srgbClr val="538DD5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7542"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5626">
                      <a:solidFill>
                        <a:srgbClr val="538DD5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30225">
                      <a:solidFill>
                        <a:srgbClr val="538DD5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7542"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5626">
                      <a:solidFill>
                        <a:srgbClr val="538DD5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30225">
                      <a:solidFill>
                        <a:srgbClr val="538DD5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7542"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5626">
                      <a:solidFill>
                        <a:srgbClr val="538DD5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30225">
                      <a:solidFill>
                        <a:srgbClr val="538DD5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7542"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5626">
                      <a:solidFill>
                        <a:srgbClr val="538DD5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30225">
                      <a:solidFill>
                        <a:srgbClr val="538DD5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7542"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5626">
                      <a:solidFill>
                        <a:srgbClr val="538DD5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30225">
                      <a:solidFill>
                        <a:srgbClr val="538DD5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280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5626">
                      <a:solidFill>
                        <a:srgbClr val="538DD5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30226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30226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30226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30226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30226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30226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30226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30225">
                      <a:solidFill>
                        <a:srgbClr val="538DD5"/>
                      </a:solidFill>
                      <a:prstDash val="solid"/>
                    </a:lnR>
                    <a:lnT w="2806">
                      <a:solidFill>
                        <a:srgbClr val="000000"/>
                      </a:solidFill>
                      <a:prstDash val="solid"/>
                    </a:lnT>
                    <a:lnB w="30226">
                      <a:solidFill>
                        <a:srgbClr val="538DD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11 Rectángulo"/>
          <p:cNvSpPr/>
          <p:nvPr/>
        </p:nvSpPr>
        <p:spPr>
          <a:xfrm>
            <a:off x="1294714" y="2491949"/>
            <a:ext cx="7525757" cy="111069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2422781" y="0"/>
            <a:ext cx="31461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Light" pitchFamily="34" charset="0"/>
                <a:ea typeface="+mj-ea"/>
                <a:cs typeface="+mj-cs"/>
              </a:rPr>
              <a:t>PRESUPUESTO </a:t>
            </a: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436096" y="0"/>
            <a:ext cx="1140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Light" pitchFamily="34" charset="0"/>
                <a:ea typeface="+mj-ea"/>
                <a:cs typeface="+mj-cs"/>
              </a:rPr>
              <a:t>2017</a:t>
            </a: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95536" y="692696"/>
            <a:ext cx="842493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PRESUPUESTOS DECENTRALIZADOS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95536" y="1216681"/>
            <a:ext cx="3959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/>
            <a:r>
              <a:rPr lang="es-ES" sz="2800" b="1" dirty="0">
                <a:solidFill>
                  <a:prstClr val="white">
                    <a:lumMod val="65000"/>
                  </a:prstClr>
                </a:solidFill>
                <a:latin typeface="Aparajita" pitchFamily="34" charset="0"/>
                <a:cs typeface="Aparajita" pitchFamily="34" charset="0"/>
              </a:rPr>
              <a:t>Detalle Fichas a Confeccionar:</a:t>
            </a:r>
          </a:p>
        </p:txBody>
      </p:sp>
      <p:pic>
        <p:nvPicPr>
          <p:cNvPr id="18" name="Picture 1" descr="B y N Transp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802" y="62716"/>
            <a:ext cx="55934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01093" y="5431846"/>
            <a:ext cx="54907" cy="1553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/>
            <a:r>
              <a:rPr sz="900" b="1" spc="-4" dirty="0">
                <a:solidFill>
                  <a:srgbClr val="538DD5"/>
                </a:solidFill>
                <a:latin typeface="Calibri"/>
                <a:cs typeface="Calibri"/>
              </a:rPr>
              <a:t>-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57426" y="5431846"/>
            <a:ext cx="54907" cy="1553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/>
            <a:r>
              <a:rPr sz="900" b="1" spc="-4" dirty="0">
                <a:solidFill>
                  <a:srgbClr val="538DD5"/>
                </a:solidFill>
                <a:latin typeface="Calibri"/>
                <a:cs typeface="Calibri"/>
              </a:rPr>
              <a:t>-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1959" y="6535813"/>
            <a:ext cx="5748233" cy="1271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/>
            <a:r>
              <a:rPr sz="700" b="1" i="1" spc="-4" dirty="0">
                <a:solidFill>
                  <a:srgbClr val="538DD5"/>
                </a:solidFill>
                <a:latin typeface="Calibri"/>
                <a:cs typeface="Calibri"/>
              </a:rPr>
              <a:t>(</a:t>
            </a:r>
            <a:r>
              <a:rPr sz="700" b="1" i="1" spc="4" dirty="0">
                <a:solidFill>
                  <a:srgbClr val="538DD5"/>
                </a:solidFill>
                <a:latin typeface="Calibri"/>
                <a:cs typeface="Calibri"/>
              </a:rPr>
              <a:t>D</a:t>
            </a:r>
            <a:r>
              <a:rPr sz="700" b="1" i="1" spc="-4" dirty="0">
                <a:solidFill>
                  <a:srgbClr val="538DD5"/>
                </a:solidFill>
                <a:latin typeface="Calibri"/>
                <a:cs typeface="Calibri"/>
              </a:rPr>
              <a:t>IFER</a:t>
            </a:r>
            <a:r>
              <a:rPr sz="700" b="1" i="1" dirty="0">
                <a:solidFill>
                  <a:srgbClr val="538DD5"/>
                </a:solidFill>
                <a:latin typeface="Calibri"/>
                <a:cs typeface="Calibri"/>
              </a:rPr>
              <a:t>E</a:t>
            </a:r>
            <a:r>
              <a:rPr sz="700" b="1" i="1" spc="4" dirty="0">
                <a:solidFill>
                  <a:srgbClr val="538DD5"/>
                </a:solidFill>
                <a:latin typeface="Calibri"/>
                <a:cs typeface="Calibri"/>
              </a:rPr>
              <a:t>NT</a:t>
            </a:r>
            <a:r>
              <a:rPr sz="700" b="1" i="1" dirty="0">
                <a:solidFill>
                  <a:srgbClr val="538DD5"/>
                </a:solidFill>
                <a:latin typeface="Calibri"/>
                <a:cs typeface="Calibri"/>
              </a:rPr>
              <a:t>E</a:t>
            </a:r>
            <a:r>
              <a:rPr sz="700" b="1" i="1" spc="4" dirty="0">
                <a:solidFill>
                  <a:srgbClr val="538DD5"/>
                </a:solidFill>
                <a:latin typeface="Calibri"/>
                <a:cs typeface="Calibri"/>
              </a:rPr>
              <a:t>S </a:t>
            </a:r>
            <a:r>
              <a:rPr sz="700" b="1" i="1" dirty="0">
                <a:solidFill>
                  <a:srgbClr val="538DD5"/>
                </a:solidFill>
                <a:latin typeface="Calibri"/>
                <a:cs typeface="Calibri"/>
              </a:rPr>
              <a:t>A</a:t>
            </a:r>
            <a:r>
              <a:rPr sz="700" b="1" i="1" spc="-4" dirty="0">
                <a:solidFill>
                  <a:srgbClr val="538DD5"/>
                </a:solidFill>
                <a:latin typeface="Calibri"/>
                <a:cs typeface="Calibri"/>
              </a:rPr>
              <a:t> </a:t>
            </a:r>
            <a:r>
              <a:rPr sz="700" b="1" i="1" dirty="0">
                <a:solidFill>
                  <a:srgbClr val="538DD5"/>
                </a:solidFill>
                <a:latin typeface="Calibri"/>
                <a:cs typeface="Calibri"/>
              </a:rPr>
              <a:t>LA</a:t>
            </a:r>
            <a:r>
              <a:rPr sz="700" b="1" i="1" spc="4" dirty="0">
                <a:solidFill>
                  <a:srgbClr val="538DD5"/>
                </a:solidFill>
                <a:latin typeface="Calibri"/>
                <a:cs typeface="Calibri"/>
              </a:rPr>
              <a:t>S </a:t>
            </a:r>
            <a:r>
              <a:rPr sz="700" b="1" i="1" spc="-4" dirty="0">
                <a:solidFill>
                  <a:srgbClr val="538DD5"/>
                </a:solidFill>
                <a:latin typeface="Calibri"/>
                <a:cs typeface="Calibri"/>
              </a:rPr>
              <a:t>AY</a:t>
            </a:r>
            <a:r>
              <a:rPr sz="700" b="1" i="1" dirty="0">
                <a:solidFill>
                  <a:srgbClr val="538DD5"/>
                </a:solidFill>
                <a:latin typeface="Calibri"/>
                <a:cs typeface="Calibri"/>
              </a:rPr>
              <a:t>U</a:t>
            </a:r>
            <a:r>
              <a:rPr sz="700" b="1" i="1" spc="9" dirty="0">
                <a:solidFill>
                  <a:srgbClr val="538DD5"/>
                </a:solidFill>
                <a:latin typeface="Calibri"/>
                <a:cs typeface="Calibri"/>
              </a:rPr>
              <a:t>D</a:t>
            </a:r>
            <a:r>
              <a:rPr sz="700" b="1" i="1" dirty="0">
                <a:solidFill>
                  <a:srgbClr val="538DD5"/>
                </a:solidFill>
                <a:latin typeface="Calibri"/>
                <a:cs typeface="Calibri"/>
              </a:rPr>
              <a:t>A</a:t>
            </a:r>
            <a:r>
              <a:rPr sz="700" b="1" i="1" spc="4" dirty="0">
                <a:solidFill>
                  <a:srgbClr val="538DD5"/>
                </a:solidFill>
                <a:latin typeface="Calibri"/>
                <a:cs typeface="Calibri"/>
              </a:rPr>
              <a:t>S </a:t>
            </a:r>
            <a:r>
              <a:rPr sz="700" b="1" i="1" dirty="0">
                <a:solidFill>
                  <a:srgbClr val="538DD5"/>
                </a:solidFill>
                <a:latin typeface="Calibri"/>
                <a:cs typeface="Calibri"/>
              </a:rPr>
              <a:t>PARA</a:t>
            </a:r>
            <a:r>
              <a:rPr sz="700" b="1" i="1" spc="-4" dirty="0">
                <a:solidFill>
                  <a:srgbClr val="538DD5"/>
                </a:solidFill>
                <a:latin typeface="Calibri"/>
                <a:cs typeface="Calibri"/>
              </a:rPr>
              <a:t> </a:t>
            </a:r>
            <a:r>
              <a:rPr sz="700" b="1" i="1" dirty="0">
                <a:solidFill>
                  <a:srgbClr val="538DD5"/>
                </a:solidFill>
                <a:latin typeface="Calibri"/>
                <a:cs typeface="Calibri"/>
              </a:rPr>
              <a:t>PR</a:t>
            </a:r>
            <a:r>
              <a:rPr sz="700" b="1" i="1" spc="-4" dirty="0">
                <a:solidFill>
                  <a:srgbClr val="538DD5"/>
                </a:solidFill>
                <a:latin typeface="Calibri"/>
                <a:cs typeface="Calibri"/>
              </a:rPr>
              <a:t>ÁC</a:t>
            </a:r>
            <a:r>
              <a:rPr sz="700" b="1" i="1" spc="4" dirty="0">
                <a:solidFill>
                  <a:srgbClr val="538DD5"/>
                </a:solidFill>
                <a:latin typeface="Calibri"/>
                <a:cs typeface="Calibri"/>
              </a:rPr>
              <a:t>T</a:t>
            </a:r>
            <a:r>
              <a:rPr sz="700" b="1" i="1" spc="-4" dirty="0">
                <a:solidFill>
                  <a:srgbClr val="538DD5"/>
                </a:solidFill>
                <a:latin typeface="Calibri"/>
                <a:cs typeface="Calibri"/>
              </a:rPr>
              <a:t>IC</a:t>
            </a:r>
            <a:r>
              <a:rPr sz="700" b="1" i="1" dirty="0">
                <a:solidFill>
                  <a:srgbClr val="538DD5"/>
                </a:solidFill>
                <a:latin typeface="Calibri"/>
                <a:cs typeface="Calibri"/>
              </a:rPr>
              <a:t>A</a:t>
            </a:r>
            <a:r>
              <a:rPr sz="700" b="1" i="1" spc="4" dirty="0">
                <a:solidFill>
                  <a:srgbClr val="538DD5"/>
                </a:solidFill>
                <a:latin typeface="Calibri"/>
                <a:cs typeface="Calibri"/>
              </a:rPr>
              <a:t>S </a:t>
            </a:r>
            <a:r>
              <a:rPr sz="700" b="1" i="1" spc="9" dirty="0">
                <a:solidFill>
                  <a:srgbClr val="538DD5"/>
                </a:solidFill>
                <a:latin typeface="Calibri"/>
                <a:cs typeface="Calibri"/>
              </a:rPr>
              <a:t>D</a:t>
            </a:r>
            <a:r>
              <a:rPr sz="700" b="1" i="1" dirty="0">
                <a:solidFill>
                  <a:srgbClr val="538DD5"/>
                </a:solidFill>
                <a:latin typeface="Calibri"/>
                <a:cs typeface="Calibri"/>
              </a:rPr>
              <a:t>E</a:t>
            </a:r>
            <a:r>
              <a:rPr sz="700" b="1" i="1" spc="-4" dirty="0">
                <a:solidFill>
                  <a:srgbClr val="538DD5"/>
                </a:solidFill>
                <a:latin typeface="Calibri"/>
                <a:cs typeface="Calibri"/>
              </a:rPr>
              <a:t> </a:t>
            </a:r>
            <a:r>
              <a:rPr sz="700" b="1" i="1" dirty="0">
                <a:solidFill>
                  <a:srgbClr val="538DD5"/>
                </a:solidFill>
                <a:latin typeface="Calibri"/>
                <a:cs typeface="Calibri"/>
              </a:rPr>
              <a:t>ALUM</a:t>
            </a:r>
            <a:r>
              <a:rPr sz="700" b="1" i="1" spc="9" dirty="0">
                <a:solidFill>
                  <a:srgbClr val="538DD5"/>
                </a:solidFill>
                <a:latin typeface="Calibri"/>
                <a:cs typeface="Calibri"/>
              </a:rPr>
              <a:t>N</a:t>
            </a:r>
            <a:r>
              <a:rPr sz="700" b="1" i="1" dirty="0">
                <a:solidFill>
                  <a:srgbClr val="538DD5"/>
                </a:solidFill>
                <a:latin typeface="Calibri"/>
                <a:cs typeface="Calibri"/>
              </a:rPr>
              <a:t>O</a:t>
            </a:r>
            <a:r>
              <a:rPr sz="700" b="1" i="1" spc="4" dirty="0">
                <a:solidFill>
                  <a:srgbClr val="538DD5"/>
                </a:solidFill>
                <a:latin typeface="Calibri"/>
                <a:cs typeface="Calibri"/>
              </a:rPr>
              <a:t>S</a:t>
            </a:r>
            <a:r>
              <a:rPr sz="700" b="1" i="1" dirty="0">
                <a:solidFill>
                  <a:srgbClr val="538DD5"/>
                </a:solidFill>
                <a:latin typeface="Calibri"/>
                <a:cs typeface="Calibri"/>
              </a:rPr>
              <a:t>,</a:t>
            </a:r>
            <a:r>
              <a:rPr sz="700" b="1" i="1" spc="4" dirty="0">
                <a:solidFill>
                  <a:srgbClr val="538DD5"/>
                </a:solidFill>
                <a:latin typeface="Calibri"/>
                <a:cs typeface="Calibri"/>
              </a:rPr>
              <a:t> Q</a:t>
            </a:r>
            <a:r>
              <a:rPr sz="700" b="1" i="1" dirty="0">
                <a:solidFill>
                  <a:srgbClr val="538DD5"/>
                </a:solidFill>
                <a:latin typeface="Calibri"/>
                <a:cs typeface="Calibri"/>
              </a:rPr>
              <a:t>UE</a:t>
            </a:r>
            <a:r>
              <a:rPr sz="700" b="1" i="1" spc="-4" dirty="0">
                <a:solidFill>
                  <a:srgbClr val="538DD5"/>
                </a:solidFill>
                <a:latin typeface="Calibri"/>
                <a:cs typeface="Calibri"/>
              </a:rPr>
              <a:t> </a:t>
            </a:r>
            <a:r>
              <a:rPr sz="700" b="1" i="1" spc="4" dirty="0">
                <a:solidFill>
                  <a:srgbClr val="538DD5"/>
                </a:solidFill>
                <a:latin typeface="Calibri"/>
                <a:cs typeface="Calibri"/>
              </a:rPr>
              <a:t>S</a:t>
            </a:r>
            <a:r>
              <a:rPr sz="700" b="1" i="1" spc="-4" dirty="0">
                <a:solidFill>
                  <a:srgbClr val="538DD5"/>
                </a:solidFill>
                <a:latin typeface="Calibri"/>
                <a:cs typeface="Calibri"/>
              </a:rPr>
              <a:t>ER</a:t>
            </a:r>
            <a:r>
              <a:rPr sz="700" b="1" i="1" dirty="0">
                <a:solidFill>
                  <a:srgbClr val="538DD5"/>
                </a:solidFill>
                <a:latin typeface="Calibri"/>
                <a:cs typeface="Calibri"/>
              </a:rPr>
              <a:t>Á</a:t>
            </a:r>
            <a:r>
              <a:rPr sz="700" b="1" i="1" spc="9" dirty="0">
                <a:solidFill>
                  <a:srgbClr val="538DD5"/>
                </a:solidFill>
                <a:latin typeface="Calibri"/>
                <a:cs typeface="Calibri"/>
              </a:rPr>
              <a:t>N </a:t>
            </a:r>
            <a:r>
              <a:rPr sz="700" b="1" i="1" dirty="0">
                <a:solidFill>
                  <a:srgbClr val="538DD5"/>
                </a:solidFill>
                <a:latin typeface="Calibri"/>
                <a:cs typeface="Calibri"/>
              </a:rPr>
              <a:t>PRE</a:t>
            </a:r>
            <a:r>
              <a:rPr sz="700" b="1" i="1" spc="4" dirty="0">
                <a:solidFill>
                  <a:srgbClr val="538DD5"/>
                </a:solidFill>
                <a:latin typeface="Calibri"/>
                <a:cs typeface="Calibri"/>
              </a:rPr>
              <a:t>S</a:t>
            </a:r>
            <a:r>
              <a:rPr sz="700" b="1" i="1" dirty="0">
                <a:solidFill>
                  <a:srgbClr val="538DD5"/>
                </a:solidFill>
                <a:latin typeface="Calibri"/>
                <a:cs typeface="Calibri"/>
              </a:rPr>
              <a:t>UPUE</a:t>
            </a:r>
            <a:r>
              <a:rPr sz="700" b="1" i="1" spc="4" dirty="0">
                <a:solidFill>
                  <a:srgbClr val="538DD5"/>
                </a:solidFill>
                <a:latin typeface="Calibri"/>
                <a:cs typeface="Calibri"/>
              </a:rPr>
              <a:t>ST</a:t>
            </a:r>
            <a:r>
              <a:rPr sz="700" b="1" i="1" dirty="0">
                <a:solidFill>
                  <a:srgbClr val="538DD5"/>
                </a:solidFill>
                <a:latin typeface="Calibri"/>
                <a:cs typeface="Calibri"/>
              </a:rPr>
              <a:t>A</a:t>
            </a:r>
            <a:r>
              <a:rPr sz="700" b="1" i="1" spc="9" dirty="0">
                <a:solidFill>
                  <a:srgbClr val="538DD5"/>
                </a:solidFill>
                <a:latin typeface="Calibri"/>
                <a:cs typeface="Calibri"/>
              </a:rPr>
              <a:t>D</a:t>
            </a:r>
            <a:r>
              <a:rPr sz="700" b="1" i="1" dirty="0">
                <a:solidFill>
                  <a:srgbClr val="538DD5"/>
                </a:solidFill>
                <a:latin typeface="Calibri"/>
                <a:cs typeface="Calibri"/>
              </a:rPr>
              <a:t>A</a:t>
            </a:r>
            <a:r>
              <a:rPr sz="700" b="1" i="1" spc="4" dirty="0">
                <a:solidFill>
                  <a:srgbClr val="538DD5"/>
                </a:solidFill>
                <a:latin typeface="Calibri"/>
                <a:cs typeface="Calibri"/>
              </a:rPr>
              <a:t>S </a:t>
            </a:r>
            <a:r>
              <a:rPr sz="700" b="1" i="1" spc="9" dirty="0">
                <a:solidFill>
                  <a:srgbClr val="538DD5"/>
                </a:solidFill>
                <a:latin typeface="Calibri"/>
                <a:cs typeface="Calibri"/>
              </a:rPr>
              <a:t>D</a:t>
            </a:r>
            <a:r>
              <a:rPr sz="700" b="1" i="1" spc="-4" dirty="0">
                <a:solidFill>
                  <a:srgbClr val="538DD5"/>
                </a:solidFill>
                <a:latin typeface="Calibri"/>
                <a:cs typeface="Calibri"/>
              </a:rPr>
              <a:t>IREC</a:t>
            </a:r>
            <a:r>
              <a:rPr sz="700" b="1" i="1" spc="4" dirty="0">
                <a:solidFill>
                  <a:srgbClr val="538DD5"/>
                </a:solidFill>
                <a:latin typeface="Calibri"/>
                <a:cs typeface="Calibri"/>
              </a:rPr>
              <a:t>T</a:t>
            </a:r>
            <a:r>
              <a:rPr sz="700" b="1" i="1" dirty="0">
                <a:solidFill>
                  <a:srgbClr val="538DD5"/>
                </a:solidFill>
                <a:latin typeface="Calibri"/>
                <a:cs typeface="Calibri"/>
              </a:rPr>
              <a:t>A</a:t>
            </a:r>
            <a:r>
              <a:rPr sz="700" b="1" i="1" spc="-4" dirty="0">
                <a:solidFill>
                  <a:srgbClr val="538DD5"/>
                </a:solidFill>
                <a:latin typeface="Calibri"/>
                <a:cs typeface="Calibri"/>
              </a:rPr>
              <a:t>M</a:t>
            </a:r>
            <a:r>
              <a:rPr sz="700" b="1" i="1" dirty="0">
                <a:solidFill>
                  <a:srgbClr val="538DD5"/>
                </a:solidFill>
                <a:latin typeface="Calibri"/>
                <a:cs typeface="Calibri"/>
              </a:rPr>
              <a:t>E</a:t>
            </a:r>
            <a:r>
              <a:rPr sz="700" b="1" i="1" spc="4" dirty="0">
                <a:solidFill>
                  <a:srgbClr val="538DD5"/>
                </a:solidFill>
                <a:latin typeface="Calibri"/>
                <a:cs typeface="Calibri"/>
              </a:rPr>
              <a:t>NT</a:t>
            </a:r>
            <a:r>
              <a:rPr sz="700" b="1" i="1" dirty="0">
                <a:solidFill>
                  <a:srgbClr val="538DD5"/>
                </a:solidFill>
                <a:latin typeface="Calibri"/>
                <a:cs typeface="Calibri"/>
              </a:rPr>
              <a:t>E</a:t>
            </a:r>
            <a:r>
              <a:rPr sz="700" b="1" i="1" spc="-4" dirty="0">
                <a:solidFill>
                  <a:srgbClr val="538DD5"/>
                </a:solidFill>
                <a:latin typeface="Calibri"/>
                <a:cs typeface="Calibri"/>
              </a:rPr>
              <a:t> </a:t>
            </a:r>
            <a:r>
              <a:rPr sz="700" b="1" i="1" dirty="0">
                <a:solidFill>
                  <a:srgbClr val="538DD5"/>
                </a:solidFill>
                <a:latin typeface="Calibri"/>
                <a:cs typeface="Calibri"/>
              </a:rPr>
              <a:t>POR</a:t>
            </a:r>
            <a:r>
              <a:rPr sz="700" b="1" i="1" spc="-4" dirty="0">
                <a:solidFill>
                  <a:srgbClr val="538DD5"/>
                </a:solidFill>
                <a:latin typeface="Calibri"/>
                <a:cs typeface="Calibri"/>
              </a:rPr>
              <a:t> E</a:t>
            </a:r>
            <a:r>
              <a:rPr sz="700" b="1" i="1" dirty="0">
                <a:solidFill>
                  <a:srgbClr val="538DD5"/>
                </a:solidFill>
                <a:latin typeface="Calibri"/>
                <a:cs typeface="Calibri"/>
              </a:rPr>
              <a:t>L </a:t>
            </a:r>
            <a:r>
              <a:rPr sz="700" b="1" i="1" spc="-4" dirty="0">
                <a:solidFill>
                  <a:srgbClr val="538DD5"/>
                </a:solidFill>
                <a:latin typeface="Calibri"/>
                <a:cs typeface="Calibri"/>
              </a:rPr>
              <a:t>VICERREC</a:t>
            </a:r>
            <a:r>
              <a:rPr sz="700" b="1" i="1" spc="4" dirty="0">
                <a:solidFill>
                  <a:srgbClr val="538DD5"/>
                </a:solidFill>
                <a:latin typeface="Calibri"/>
                <a:cs typeface="Calibri"/>
              </a:rPr>
              <a:t>T</a:t>
            </a:r>
            <a:r>
              <a:rPr sz="700" b="1" i="1" dirty="0">
                <a:solidFill>
                  <a:srgbClr val="538DD5"/>
                </a:solidFill>
                <a:latin typeface="Calibri"/>
                <a:cs typeface="Calibri"/>
              </a:rPr>
              <a:t>OR</a:t>
            </a:r>
            <a:r>
              <a:rPr sz="700" b="1" i="1" spc="-4" dirty="0">
                <a:solidFill>
                  <a:srgbClr val="538DD5"/>
                </a:solidFill>
                <a:latin typeface="Calibri"/>
                <a:cs typeface="Calibri"/>
              </a:rPr>
              <a:t> C</a:t>
            </a:r>
            <a:r>
              <a:rPr sz="700" b="1" i="1" dirty="0">
                <a:solidFill>
                  <a:srgbClr val="538DD5"/>
                </a:solidFill>
                <a:latin typeface="Calibri"/>
                <a:cs typeface="Calibri"/>
              </a:rPr>
              <a:t>OMPE</a:t>
            </a:r>
            <a:r>
              <a:rPr sz="700" b="1" i="1" spc="4" dirty="0">
                <a:solidFill>
                  <a:srgbClr val="538DD5"/>
                </a:solidFill>
                <a:latin typeface="Calibri"/>
                <a:cs typeface="Calibri"/>
              </a:rPr>
              <a:t>T</a:t>
            </a:r>
            <a:r>
              <a:rPr sz="700" b="1" i="1" dirty="0">
                <a:solidFill>
                  <a:srgbClr val="538DD5"/>
                </a:solidFill>
                <a:latin typeface="Calibri"/>
                <a:cs typeface="Calibri"/>
              </a:rPr>
              <a:t>E</a:t>
            </a:r>
            <a:r>
              <a:rPr sz="700" b="1" i="1" spc="4" dirty="0">
                <a:solidFill>
                  <a:srgbClr val="538DD5"/>
                </a:solidFill>
                <a:latin typeface="Calibri"/>
                <a:cs typeface="Calibri"/>
              </a:rPr>
              <a:t>NT</a:t>
            </a:r>
            <a:r>
              <a:rPr sz="700" b="1" i="1" spc="-4" dirty="0">
                <a:solidFill>
                  <a:srgbClr val="538DD5"/>
                </a:solidFill>
                <a:latin typeface="Calibri"/>
                <a:cs typeface="Calibri"/>
              </a:rPr>
              <a:t>E).</a:t>
            </a:r>
            <a:endParaRPr sz="7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60955" y="1633953"/>
            <a:ext cx="7639209" cy="5839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8547"/>
            <a:r>
              <a:rPr sz="1000" b="1" i="1" spc="-4" dirty="0">
                <a:solidFill>
                  <a:srgbClr val="538DD5"/>
                </a:solidFill>
                <a:latin typeface="Calibri"/>
                <a:cs typeface="Calibri"/>
              </a:rPr>
              <a:t>F</a:t>
            </a:r>
            <a:r>
              <a:rPr sz="1000" b="1" i="1" spc="-9" dirty="0">
                <a:solidFill>
                  <a:srgbClr val="538DD5"/>
                </a:solidFill>
                <a:latin typeface="Calibri"/>
                <a:cs typeface="Calibri"/>
              </a:rPr>
              <a:t>I</a:t>
            </a:r>
            <a:r>
              <a:rPr sz="1000" b="1" i="1" spc="-13" dirty="0">
                <a:solidFill>
                  <a:srgbClr val="538DD5"/>
                </a:solidFill>
                <a:latin typeface="Calibri"/>
                <a:cs typeface="Calibri"/>
              </a:rPr>
              <a:t>CH</a:t>
            </a:r>
            <a:r>
              <a:rPr sz="1000" b="1" i="1" spc="-9" dirty="0">
                <a:solidFill>
                  <a:srgbClr val="538DD5"/>
                </a:solidFill>
                <a:latin typeface="Calibri"/>
                <a:cs typeface="Calibri"/>
              </a:rPr>
              <a:t>A 5 B</a:t>
            </a:r>
            <a:r>
              <a:rPr sz="1000" b="1" i="1" spc="-13" dirty="0">
                <a:solidFill>
                  <a:srgbClr val="538DD5"/>
                </a:solidFill>
                <a:latin typeface="Calibri"/>
                <a:cs typeface="Calibri"/>
              </a:rPr>
              <a:t>ECAS</a:t>
            </a:r>
            <a:endParaRPr lang="es-ES" sz="1000" dirty="0">
              <a:latin typeface="Calibri"/>
              <a:cs typeface="Calibri"/>
            </a:endParaRPr>
          </a:p>
          <a:p>
            <a:pPr marL="1118547"/>
            <a:r>
              <a:rPr lang="es-ES" sz="1000" b="1" i="1" spc="-13" dirty="0">
                <a:solidFill>
                  <a:srgbClr val="A7A8A7"/>
                </a:solidFill>
                <a:latin typeface="Calibri"/>
                <a:cs typeface="Calibri"/>
              </a:rPr>
              <a:t>			                                                                               </a:t>
            </a:r>
            <a:r>
              <a:rPr lang="es-ES" sz="1000" b="1" i="1" spc="-13" dirty="0" smtClean="0">
                <a:solidFill>
                  <a:srgbClr val="A7A8A7"/>
                </a:solidFill>
                <a:latin typeface="Calibri"/>
                <a:cs typeface="Calibri"/>
              </a:rPr>
              <a:t> </a:t>
            </a:r>
            <a:r>
              <a:rPr lang="es-ES" sz="1000" b="1" i="1" spc="-13" dirty="0">
                <a:solidFill>
                  <a:srgbClr val="A7A8A7"/>
                </a:solidFill>
                <a:latin typeface="Calibri"/>
                <a:cs typeface="Calibri"/>
              </a:rPr>
              <a:t>Anteproyecto</a:t>
            </a:r>
            <a:r>
              <a:rPr sz="1000" b="1" i="1" spc="-9" dirty="0">
                <a:solidFill>
                  <a:srgbClr val="A7A8A7"/>
                </a:solidFill>
                <a:latin typeface="Calibri"/>
                <a:cs typeface="Calibri"/>
              </a:rPr>
              <a:t> </a:t>
            </a:r>
            <a:r>
              <a:rPr sz="1000" b="1" i="1" spc="-18" dirty="0">
                <a:solidFill>
                  <a:srgbClr val="A7A8A7"/>
                </a:solidFill>
                <a:latin typeface="Calibri"/>
                <a:cs typeface="Calibri"/>
              </a:rPr>
              <a:t>P</a:t>
            </a:r>
            <a:r>
              <a:rPr sz="1000" b="1" i="1" spc="-4" dirty="0">
                <a:solidFill>
                  <a:srgbClr val="A7A8A7"/>
                </a:solidFill>
                <a:latin typeface="Calibri"/>
                <a:cs typeface="Calibri"/>
              </a:rPr>
              <a:t>resu</a:t>
            </a:r>
            <a:r>
              <a:rPr sz="1000" b="1" i="1" spc="-13" dirty="0">
                <a:solidFill>
                  <a:srgbClr val="A7A8A7"/>
                </a:solidFill>
                <a:latin typeface="Calibri"/>
                <a:cs typeface="Calibri"/>
              </a:rPr>
              <a:t>p</a:t>
            </a:r>
            <a:r>
              <a:rPr sz="1000" b="1" i="1" spc="-9" dirty="0">
                <a:solidFill>
                  <a:srgbClr val="A7A8A7"/>
                </a:solidFill>
                <a:latin typeface="Calibri"/>
                <a:cs typeface="Calibri"/>
              </a:rPr>
              <a:t>ues</a:t>
            </a:r>
            <a:r>
              <a:rPr sz="1000" b="1" i="1" dirty="0">
                <a:solidFill>
                  <a:srgbClr val="A7A8A7"/>
                </a:solidFill>
                <a:latin typeface="Calibri"/>
                <a:cs typeface="Calibri"/>
              </a:rPr>
              <a:t>t</a:t>
            </a:r>
            <a:r>
              <a:rPr sz="1000" b="1" i="1" spc="-9" dirty="0">
                <a:solidFill>
                  <a:srgbClr val="A7A8A7"/>
                </a:solidFill>
                <a:latin typeface="Calibri"/>
                <a:cs typeface="Calibri"/>
              </a:rPr>
              <a:t>o </a:t>
            </a:r>
            <a:r>
              <a:rPr sz="1000" b="1" i="1" spc="-13" dirty="0">
                <a:solidFill>
                  <a:srgbClr val="A7A8A7"/>
                </a:solidFill>
                <a:latin typeface="Calibri"/>
                <a:cs typeface="Calibri"/>
              </a:rPr>
              <a:t>201</a:t>
            </a:r>
            <a:r>
              <a:rPr sz="1000" b="1" i="1" spc="-9" dirty="0">
                <a:solidFill>
                  <a:srgbClr val="A7A8A7"/>
                </a:solidFill>
                <a:latin typeface="Calibri"/>
                <a:cs typeface="Calibri"/>
              </a:rPr>
              <a:t>7</a:t>
            </a:r>
            <a:endParaRPr sz="1000" dirty="0">
              <a:latin typeface="Calibri"/>
              <a:cs typeface="Calibri"/>
            </a:endParaRPr>
          </a:p>
          <a:p>
            <a:pPr marL="11135">
              <a:spcBef>
                <a:spcPts val="434"/>
              </a:spcBef>
            </a:pPr>
            <a:r>
              <a:rPr sz="900" b="1" spc="-13" dirty="0">
                <a:solidFill>
                  <a:srgbClr val="538DD5"/>
                </a:solidFill>
                <a:latin typeface="Calibri"/>
                <a:cs typeface="Calibri"/>
              </a:rPr>
              <a:t>U</a:t>
            </a:r>
            <a:r>
              <a:rPr sz="900" b="1" spc="-9" dirty="0">
                <a:solidFill>
                  <a:srgbClr val="538DD5"/>
                </a:solidFill>
                <a:latin typeface="Calibri"/>
                <a:cs typeface="Calibri"/>
              </a:rPr>
              <a:t>NIDAD</a:t>
            </a:r>
            <a:r>
              <a:rPr sz="900" b="1" spc="-4" dirty="0">
                <a:solidFill>
                  <a:srgbClr val="538DD5"/>
                </a:solidFill>
                <a:latin typeface="Calibri"/>
                <a:cs typeface="Calibri"/>
              </a:rPr>
              <a:t> </a:t>
            </a:r>
            <a:r>
              <a:rPr sz="900" b="1" spc="-13" dirty="0">
                <a:solidFill>
                  <a:srgbClr val="538DD5"/>
                </a:solidFill>
                <a:latin typeface="Calibri"/>
                <a:cs typeface="Calibri"/>
              </a:rPr>
              <a:t>O</a:t>
            </a:r>
            <a:r>
              <a:rPr sz="900" b="1" spc="-9" dirty="0">
                <a:solidFill>
                  <a:srgbClr val="538DD5"/>
                </a:solidFill>
                <a:latin typeface="Calibri"/>
                <a:cs typeface="Calibri"/>
              </a:rPr>
              <a:t>RG</a:t>
            </a:r>
            <a:r>
              <a:rPr sz="900" b="1" spc="-13" dirty="0">
                <a:solidFill>
                  <a:srgbClr val="538DD5"/>
                </a:solidFill>
                <a:latin typeface="Calibri"/>
                <a:cs typeface="Calibri"/>
              </a:rPr>
              <a:t>Á</a:t>
            </a:r>
            <a:r>
              <a:rPr sz="900" b="1" spc="-9" dirty="0">
                <a:solidFill>
                  <a:srgbClr val="538DD5"/>
                </a:solidFill>
                <a:latin typeface="Calibri"/>
                <a:cs typeface="Calibri"/>
              </a:rPr>
              <a:t>NICA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11180" y="6052530"/>
            <a:ext cx="396723" cy="1553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/>
            <a:r>
              <a:rPr sz="900" b="1" spc="-13" dirty="0">
                <a:solidFill>
                  <a:srgbClr val="538DD5"/>
                </a:solidFill>
                <a:latin typeface="Calibri"/>
                <a:cs typeface="Calibri"/>
              </a:rPr>
              <a:t>TOTA</a:t>
            </a:r>
            <a:r>
              <a:rPr sz="900" b="1" spc="-4" dirty="0">
                <a:solidFill>
                  <a:srgbClr val="538DD5"/>
                </a:solidFill>
                <a:latin typeface="Calibri"/>
                <a:cs typeface="Calibri"/>
              </a:rPr>
              <a:t>L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62093" y="1479373"/>
            <a:ext cx="534283" cy="516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264216"/>
              </p:ext>
            </p:extLst>
          </p:nvPr>
        </p:nvGraphicFramePr>
        <p:xfrm>
          <a:off x="470907" y="2462437"/>
          <a:ext cx="8211000" cy="34520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6116"/>
                <a:gridCol w="1207353"/>
                <a:gridCol w="3850769"/>
                <a:gridCol w="714796"/>
                <a:gridCol w="951966"/>
              </a:tblGrid>
              <a:tr h="38725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700" b="1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7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7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7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7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4797">
                      <a:solidFill>
                        <a:srgbClr val="538DD5"/>
                      </a:solidFill>
                      <a:prstDash val="solid"/>
                    </a:lnL>
                    <a:lnR w="34797">
                      <a:solidFill>
                        <a:srgbClr val="538DD5"/>
                      </a:solidFill>
                      <a:prstDash val="solid"/>
                    </a:lnR>
                    <a:lnT w="34797">
                      <a:solidFill>
                        <a:srgbClr val="538DD5"/>
                      </a:solidFill>
                      <a:prstDash val="solid"/>
                    </a:lnT>
                    <a:lnB w="34797">
                      <a:solidFill>
                        <a:srgbClr val="538DD5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</a:pPr>
                      <a:r>
                        <a:rPr sz="700" b="1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7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7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7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RIP</a:t>
                      </a:r>
                      <a:r>
                        <a:rPr sz="7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7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7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ÓN </a:t>
                      </a:r>
                      <a:r>
                        <a:rPr sz="7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7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CC</a:t>
                      </a:r>
                      <a:r>
                        <a:rPr sz="7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7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7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4797">
                      <a:solidFill>
                        <a:srgbClr val="538DD5"/>
                      </a:solidFill>
                      <a:prstDash val="solid"/>
                    </a:lnL>
                    <a:lnR w="34797">
                      <a:solidFill>
                        <a:srgbClr val="538DD5"/>
                      </a:solidFill>
                      <a:prstDash val="solid"/>
                    </a:lnR>
                    <a:lnT w="34797">
                      <a:solidFill>
                        <a:srgbClr val="538DD5"/>
                      </a:solidFill>
                      <a:prstDash val="solid"/>
                    </a:lnT>
                    <a:lnB w="34797">
                      <a:solidFill>
                        <a:srgbClr val="538DD5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700" b="1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7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7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J</a:t>
                      </a:r>
                      <a:r>
                        <a:rPr sz="7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7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IV</a:t>
                      </a:r>
                      <a:r>
                        <a:rPr sz="7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OS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4797">
                      <a:solidFill>
                        <a:srgbClr val="538DD5"/>
                      </a:solidFill>
                      <a:prstDash val="solid"/>
                    </a:lnL>
                    <a:lnR w="34797">
                      <a:solidFill>
                        <a:srgbClr val="538DD5"/>
                      </a:solidFill>
                      <a:prstDash val="solid"/>
                    </a:lnR>
                    <a:lnT w="34797">
                      <a:solidFill>
                        <a:srgbClr val="538DD5"/>
                      </a:solidFill>
                      <a:prstDash val="solid"/>
                    </a:lnT>
                    <a:lnB w="34797">
                      <a:solidFill>
                        <a:srgbClr val="538DD5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49554" marR="128905" indent="-119380">
                        <a:lnSpc>
                          <a:spcPct val="112500"/>
                        </a:lnSpc>
                      </a:pPr>
                      <a:r>
                        <a:rPr sz="700" b="1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7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ÚMER</a:t>
                      </a:r>
                      <a:r>
                        <a:rPr sz="7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7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DE HO</a:t>
                      </a:r>
                      <a:r>
                        <a:rPr sz="7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RA</a:t>
                      </a:r>
                      <a:r>
                        <a:rPr sz="7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4797">
                      <a:solidFill>
                        <a:srgbClr val="538DD5"/>
                      </a:solidFill>
                      <a:prstDash val="solid"/>
                    </a:lnL>
                    <a:lnR w="34797">
                      <a:solidFill>
                        <a:srgbClr val="538DD5"/>
                      </a:solidFill>
                      <a:prstDash val="solid"/>
                    </a:lnR>
                    <a:lnT w="34797">
                      <a:solidFill>
                        <a:srgbClr val="538DD5"/>
                      </a:solidFill>
                      <a:prstDash val="solid"/>
                    </a:lnT>
                    <a:lnB w="34797">
                      <a:solidFill>
                        <a:srgbClr val="538DD5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34315" marR="93345" indent="-139065">
                        <a:lnSpc>
                          <a:spcPct val="112500"/>
                        </a:lnSpc>
                      </a:pPr>
                      <a:r>
                        <a:rPr sz="7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IMP</a:t>
                      </a:r>
                      <a:r>
                        <a:rPr sz="7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7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TE</a:t>
                      </a:r>
                      <a:r>
                        <a:rPr sz="7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 ES</a:t>
                      </a:r>
                      <a:r>
                        <a:rPr sz="7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7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IMA</a:t>
                      </a:r>
                      <a:r>
                        <a:rPr sz="7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DO TOT</a:t>
                      </a:r>
                      <a:r>
                        <a:rPr sz="7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7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L </a:t>
                      </a:r>
                      <a:r>
                        <a:rPr sz="7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AYU</a:t>
                      </a:r>
                      <a:r>
                        <a:rPr sz="7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DA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4797">
                      <a:solidFill>
                        <a:srgbClr val="538DD5"/>
                      </a:solidFill>
                      <a:prstDash val="solid"/>
                    </a:lnL>
                    <a:lnR w="34798">
                      <a:solidFill>
                        <a:srgbClr val="538DD5"/>
                      </a:solidFill>
                      <a:prstDash val="solid"/>
                    </a:lnR>
                    <a:lnT w="34797">
                      <a:solidFill>
                        <a:srgbClr val="538DD5"/>
                      </a:solidFill>
                      <a:prstDash val="solid"/>
                    </a:lnT>
                    <a:lnB w="34797">
                      <a:solidFill>
                        <a:srgbClr val="538DD5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281028"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4797">
                      <a:solidFill>
                        <a:srgbClr val="538DD5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34797">
                      <a:solidFill>
                        <a:srgbClr val="538DD5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806">
                      <a:solidFill>
                        <a:srgbClr val="000000"/>
                      </a:solidFill>
                      <a:prstDash val="solid"/>
                    </a:lnR>
                    <a:lnT w="34797">
                      <a:solidFill>
                        <a:srgbClr val="538DD5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06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34797">
                      <a:solidFill>
                        <a:srgbClr val="538DD5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806">
                      <a:solidFill>
                        <a:srgbClr val="000000"/>
                      </a:solidFill>
                      <a:prstDash val="solid"/>
                    </a:lnR>
                    <a:lnT w="34797">
                      <a:solidFill>
                        <a:srgbClr val="538DD5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06">
                      <a:solidFill>
                        <a:srgbClr val="000000"/>
                      </a:solidFill>
                      <a:prstDash val="solid"/>
                    </a:lnL>
                    <a:lnR w="34798">
                      <a:solidFill>
                        <a:srgbClr val="538DD5"/>
                      </a:solidFill>
                      <a:prstDash val="solid"/>
                    </a:lnR>
                    <a:lnT w="34797">
                      <a:solidFill>
                        <a:srgbClr val="538DD5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423"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4797">
                      <a:solidFill>
                        <a:srgbClr val="538DD5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806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06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806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06">
                      <a:solidFill>
                        <a:srgbClr val="000000"/>
                      </a:solidFill>
                      <a:prstDash val="solid"/>
                    </a:lnL>
                    <a:lnR w="34798">
                      <a:solidFill>
                        <a:srgbClr val="538DD5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422"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4797">
                      <a:solidFill>
                        <a:srgbClr val="538DD5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806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06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806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06">
                      <a:solidFill>
                        <a:srgbClr val="000000"/>
                      </a:solidFill>
                      <a:prstDash val="solid"/>
                    </a:lnL>
                    <a:lnR w="34798">
                      <a:solidFill>
                        <a:srgbClr val="538DD5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423"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4797">
                      <a:solidFill>
                        <a:srgbClr val="538DD5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806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06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806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06">
                      <a:solidFill>
                        <a:srgbClr val="000000"/>
                      </a:solidFill>
                      <a:prstDash val="solid"/>
                    </a:lnL>
                    <a:lnR w="34798">
                      <a:solidFill>
                        <a:srgbClr val="538DD5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422"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4797">
                      <a:solidFill>
                        <a:srgbClr val="538DD5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806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06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806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06">
                      <a:solidFill>
                        <a:srgbClr val="000000"/>
                      </a:solidFill>
                      <a:prstDash val="solid"/>
                    </a:lnL>
                    <a:lnR w="34798">
                      <a:solidFill>
                        <a:srgbClr val="538DD5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423"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4797">
                      <a:solidFill>
                        <a:srgbClr val="538DD5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806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06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806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06">
                      <a:solidFill>
                        <a:srgbClr val="000000"/>
                      </a:solidFill>
                      <a:prstDash val="solid"/>
                    </a:lnL>
                    <a:lnR w="34798">
                      <a:solidFill>
                        <a:srgbClr val="538DD5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422"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4797">
                      <a:solidFill>
                        <a:srgbClr val="538DD5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806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06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806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06">
                      <a:solidFill>
                        <a:srgbClr val="000000"/>
                      </a:solidFill>
                      <a:prstDash val="solid"/>
                    </a:lnL>
                    <a:lnR w="34798">
                      <a:solidFill>
                        <a:srgbClr val="538DD5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423"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4797">
                      <a:solidFill>
                        <a:srgbClr val="538DD5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806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06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806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06">
                      <a:solidFill>
                        <a:srgbClr val="000000"/>
                      </a:solidFill>
                      <a:prstDash val="solid"/>
                    </a:lnL>
                    <a:lnR w="34798">
                      <a:solidFill>
                        <a:srgbClr val="538DD5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422"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4797">
                      <a:solidFill>
                        <a:srgbClr val="538DD5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806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06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806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06">
                      <a:solidFill>
                        <a:srgbClr val="000000"/>
                      </a:solidFill>
                      <a:prstDash val="solid"/>
                    </a:lnL>
                    <a:lnR w="34798">
                      <a:solidFill>
                        <a:srgbClr val="538DD5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4192"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4797">
                      <a:solidFill>
                        <a:srgbClr val="538DD5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806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06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806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06">
                      <a:solidFill>
                        <a:srgbClr val="000000"/>
                      </a:solidFill>
                      <a:prstDash val="solid"/>
                    </a:lnL>
                    <a:lnR w="34798">
                      <a:solidFill>
                        <a:srgbClr val="538DD5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6161"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4797">
                      <a:solidFill>
                        <a:srgbClr val="538DD5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34798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806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34798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06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34798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806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34798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06">
                      <a:solidFill>
                        <a:srgbClr val="000000"/>
                      </a:solidFill>
                      <a:prstDash val="solid"/>
                    </a:lnL>
                    <a:lnR w="34798">
                      <a:solidFill>
                        <a:srgbClr val="538DD5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34798">
                      <a:solidFill>
                        <a:srgbClr val="538DD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>
            <a:off x="2223481" y="2048195"/>
            <a:ext cx="6458426" cy="16972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lang="es-E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247650" cy="54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tángulo"/>
          <p:cNvSpPr/>
          <p:nvPr/>
        </p:nvSpPr>
        <p:spPr>
          <a:xfrm>
            <a:off x="3006322" y="3261"/>
            <a:ext cx="3638252" cy="573399"/>
          </a:xfrm>
          <a:prstGeom prst="rect">
            <a:avLst/>
          </a:prstGeom>
        </p:spPr>
        <p:txBody>
          <a:bodyPr wrap="none" lIns="80175" tIns="40087" rIns="80175" bIns="40087">
            <a:spAutoFit/>
          </a:bodyPr>
          <a:lstStyle/>
          <a:p>
            <a:r>
              <a:rPr lang="es-ES" sz="32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ea typeface="+mj-ea"/>
                <a:cs typeface="+mj-cs"/>
              </a:rPr>
              <a:t>PRESUPUESTO 2017</a:t>
            </a:r>
            <a:endParaRPr lang="es-ES" dirty="0"/>
          </a:p>
        </p:txBody>
      </p:sp>
      <p:pic>
        <p:nvPicPr>
          <p:cNvPr id="16" name="Picture 1" descr="B y N Transp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2333" y="37160"/>
            <a:ext cx="478864" cy="51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Rectángulo"/>
          <p:cNvSpPr/>
          <p:nvPr/>
        </p:nvSpPr>
        <p:spPr>
          <a:xfrm>
            <a:off x="1107685" y="627610"/>
            <a:ext cx="7212787" cy="4566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175" tIns="40087" rIns="80175" bIns="40087" rtlCol="0" anchor="ctr"/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PRESUPUESTOS DECENTRALIZADOS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036984" y="1118293"/>
            <a:ext cx="3531428" cy="465678"/>
          </a:xfrm>
          <a:prstGeom prst="rect">
            <a:avLst/>
          </a:prstGeom>
        </p:spPr>
        <p:txBody>
          <a:bodyPr wrap="none" lIns="80175" tIns="40087" rIns="80175" bIns="40087">
            <a:spAutoFit/>
          </a:bodyPr>
          <a:lstStyle/>
          <a:p>
            <a:pPr marL="0" lvl="1" algn="just"/>
            <a:r>
              <a:rPr lang="es-ES" sz="2500" b="1" dirty="0">
                <a:solidFill>
                  <a:prstClr val="white">
                    <a:lumMod val="65000"/>
                  </a:prstClr>
                </a:solidFill>
                <a:latin typeface="Aparajita" pitchFamily="34" charset="0"/>
                <a:cs typeface="Aparajita" pitchFamily="34" charset="0"/>
              </a:rPr>
              <a:t>Detalle Fichas a Confeccionar: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95536" y="692696"/>
            <a:ext cx="842493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ACCESO APLICACIÓN  PRESUPUESTO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0"/>
            <a:ext cx="7668344" cy="548681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PRESUPUESTO 2017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395536" y="1268760"/>
            <a:ext cx="7209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>
                    <a:lumMod val="65000"/>
                  </a:schemeClr>
                </a:solidFill>
                <a:latin typeface="Aparajita" pitchFamily="34" charset="0"/>
                <a:cs typeface="Aparajita" pitchFamily="34" charset="0"/>
              </a:rPr>
              <a:t>El aplicativo Universitas XXI-Económico incorpora el módulo que facilita la Presupuestación:</a:t>
            </a:r>
            <a:endParaRPr lang="es-ES" dirty="0">
              <a:solidFill>
                <a:schemeClr val="bg1">
                  <a:lumMod val="65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730631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59632" y="1975225"/>
            <a:ext cx="7560840" cy="46084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48274"/>
            <a:r>
              <a:rPr sz="700" b="1" i="1" spc="-4" dirty="0">
                <a:solidFill>
                  <a:srgbClr val="538DD5"/>
                </a:solidFill>
                <a:latin typeface="Calibri"/>
                <a:cs typeface="Calibri"/>
              </a:rPr>
              <a:t>FIC</a:t>
            </a:r>
            <a:r>
              <a:rPr sz="700" b="1" i="1" dirty="0">
                <a:solidFill>
                  <a:srgbClr val="538DD5"/>
                </a:solidFill>
                <a:latin typeface="Calibri"/>
                <a:cs typeface="Calibri"/>
              </a:rPr>
              <a:t>H</a:t>
            </a:r>
            <a:r>
              <a:rPr sz="700" b="1" i="1" spc="4" dirty="0">
                <a:solidFill>
                  <a:srgbClr val="538DD5"/>
                </a:solidFill>
                <a:latin typeface="Calibri"/>
                <a:cs typeface="Calibri"/>
              </a:rPr>
              <a:t>A </a:t>
            </a:r>
            <a:r>
              <a:rPr sz="700" b="1" i="1" dirty="0">
                <a:solidFill>
                  <a:srgbClr val="538DD5"/>
                </a:solidFill>
                <a:latin typeface="Calibri"/>
                <a:cs typeface="Calibri"/>
              </a:rPr>
              <a:t>6</a:t>
            </a:r>
            <a:r>
              <a:rPr sz="700" b="1" i="1" spc="4" dirty="0">
                <a:solidFill>
                  <a:srgbClr val="538DD5"/>
                </a:solidFill>
                <a:latin typeface="Calibri"/>
                <a:cs typeface="Calibri"/>
              </a:rPr>
              <a:t> </a:t>
            </a:r>
            <a:r>
              <a:rPr sz="700" b="1" i="1" spc="-4" dirty="0">
                <a:solidFill>
                  <a:srgbClr val="538DD5"/>
                </a:solidFill>
                <a:latin typeface="Calibri"/>
                <a:cs typeface="Calibri"/>
              </a:rPr>
              <a:t>C</a:t>
            </a:r>
            <a:r>
              <a:rPr sz="700" b="1" i="1" dirty="0">
                <a:solidFill>
                  <a:srgbClr val="538DD5"/>
                </a:solidFill>
                <a:latin typeface="Calibri"/>
                <a:cs typeface="Calibri"/>
              </a:rPr>
              <a:t>apítulo </a:t>
            </a:r>
            <a:r>
              <a:rPr sz="700" b="1" i="1" spc="-4" dirty="0">
                <a:solidFill>
                  <a:srgbClr val="538DD5"/>
                </a:solidFill>
                <a:latin typeface="Calibri"/>
                <a:cs typeface="Calibri"/>
              </a:rPr>
              <a:t>I</a:t>
            </a:r>
            <a:r>
              <a:rPr sz="700" b="1" i="1" spc="9" dirty="0">
                <a:solidFill>
                  <a:srgbClr val="538DD5"/>
                </a:solidFill>
                <a:latin typeface="Calibri"/>
                <a:cs typeface="Calibri"/>
              </a:rPr>
              <a:t>V</a:t>
            </a:r>
            <a:r>
              <a:rPr sz="700" b="1" i="1" spc="-4" dirty="0">
                <a:solidFill>
                  <a:srgbClr val="538DD5"/>
                </a:solidFill>
                <a:latin typeface="Calibri"/>
                <a:cs typeface="Calibri"/>
              </a:rPr>
              <a:t>-</a:t>
            </a:r>
            <a:r>
              <a:rPr sz="700" b="1" i="1" spc="9" dirty="0">
                <a:solidFill>
                  <a:srgbClr val="538DD5"/>
                </a:solidFill>
                <a:latin typeface="Calibri"/>
                <a:cs typeface="Calibri"/>
              </a:rPr>
              <a:t>V</a:t>
            </a:r>
            <a:r>
              <a:rPr sz="700" b="1" i="1" spc="-4" dirty="0">
                <a:solidFill>
                  <a:srgbClr val="538DD5"/>
                </a:solidFill>
                <a:latin typeface="Calibri"/>
                <a:cs typeface="Calibri"/>
              </a:rPr>
              <a:t>II</a:t>
            </a:r>
            <a:r>
              <a:rPr sz="700" b="1" i="1" dirty="0">
                <a:solidFill>
                  <a:srgbClr val="538DD5"/>
                </a:solidFill>
                <a:latin typeface="Calibri"/>
                <a:cs typeface="Calibri"/>
              </a:rPr>
              <a:t>: T</a:t>
            </a:r>
            <a:r>
              <a:rPr sz="700" b="1" i="1" spc="4" dirty="0">
                <a:solidFill>
                  <a:srgbClr val="538DD5"/>
                </a:solidFill>
                <a:latin typeface="Calibri"/>
                <a:cs typeface="Calibri"/>
              </a:rPr>
              <a:t>RA</a:t>
            </a:r>
            <a:r>
              <a:rPr sz="700" b="1" i="1" dirty="0">
                <a:solidFill>
                  <a:srgbClr val="538DD5"/>
                </a:solidFill>
                <a:latin typeface="Calibri"/>
                <a:cs typeface="Calibri"/>
              </a:rPr>
              <a:t>N</a:t>
            </a:r>
            <a:r>
              <a:rPr sz="700" b="1" i="1" spc="4" dirty="0">
                <a:solidFill>
                  <a:srgbClr val="538DD5"/>
                </a:solidFill>
                <a:latin typeface="Calibri"/>
                <a:cs typeface="Calibri"/>
              </a:rPr>
              <a:t>S</a:t>
            </a:r>
            <a:r>
              <a:rPr sz="700" b="1" i="1" spc="-4" dirty="0">
                <a:solidFill>
                  <a:srgbClr val="538DD5"/>
                </a:solidFill>
                <a:latin typeface="Calibri"/>
                <a:cs typeface="Calibri"/>
              </a:rPr>
              <a:t>FE</a:t>
            </a:r>
            <a:r>
              <a:rPr sz="700" b="1" i="1" spc="4" dirty="0">
                <a:solidFill>
                  <a:srgbClr val="538DD5"/>
                </a:solidFill>
                <a:latin typeface="Calibri"/>
                <a:cs typeface="Calibri"/>
              </a:rPr>
              <a:t>R</a:t>
            </a:r>
            <a:r>
              <a:rPr sz="700" b="1" i="1" spc="-4" dirty="0">
                <a:solidFill>
                  <a:srgbClr val="538DD5"/>
                </a:solidFill>
                <a:latin typeface="Calibri"/>
                <a:cs typeface="Calibri"/>
              </a:rPr>
              <a:t>ENCI</a:t>
            </a:r>
            <a:r>
              <a:rPr sz="700" b="1" i="1" spc="4" dirty="0">
                <a:solidFill>
                  <a:srgbClr val="538DD5"/>
                </a:solidFill>
                <a:latin typeface="Calibri"/>
                <a:cs typeface="Calibri"/>
              </a:rPr>
              <a:t>AS</a:t>
            </a:r>
            <a:r>
              <a:rPr sz="700" b="1" i="1" dirty="0">
                <a:solidFill>
                  <a:srgbClr val="538DD5"/>
                </a:solidFill>
                <a:latin typeface="Calibri"/>
                <a:cs typeface="Calibri"/>
              </a:rPr>
              <a:t>,</a:t>
            </a:r>
            <a:r>
              <a:rPr sz="700" b="1" i="1" spc="4" dirty="0">
                <a:solidFill>
                  <a:srgbClr val="538DD5"/>
                </a:solidFill>
                <a:latin typeface="Calibri"/>
                <a:cs typeface="Calibri"/>
              </a:rPr>
              <a:t> A</a:t>
            </a:r>
            <a:r>
              <a:rPr sz="700" b="1" i="1" spc="-4" dirty="0">
                <a:solidFill>
                  <a:srgbClr val="538DD5"/>
                </a:solidFill>
                <a:latin typeface="Calibri"/>
                <a:cs typeface="Calibri"/>
              </a:rPr>
              <a:t>Y</a:t>
            </a:r>
            <a:r>
              <a:rPr sz="700" b="1" i="1" spc="4" dirty="0">
                <a:solidFill>
                  <a:srgbClr val="538DD5"/>
                </a:solidFill>
                <a:latin typeface="Calibri"/>
                <a:cs typeface="Calibri"/>
              </a:rPr>
              <a:t>U</a:t>
            </a:r>
            <a:r>
              <a:rPr sz="700" b="1" i="1" dirty="0">
                <a:solidFill>
                  <a:srgbClr val="538DD5"/>
                </a:solidFill>
                <a:latin typeface="Calibri"/>
                <a:cs typeface="Calibri"/>
              </a:rPr>
              <a:t>D</a:t>
            </a:r>
            <a:r>
              <a:rPr sz="700" b="1" i="1" spc="4" dirty="0">
                <a:solidFill>
                  <a:srgbClr val="538DD5"/>
                </a:solidFill>
                <a:latin typeface="Calibri"/>
                <a:cs typeface="Calibri"/>
              </a:rPr>
              <a:t>AS</a:t>
            </a:r>
            <a:r>
              <a:rPr sz="700" b="1" i="1" dirty="0">
                <a:solidFill>
                  <a:srgbClr val="538DD5"/>
                </a:solidFill>
                <a:latin typeface="Calibri"/>
                <a:cs typeface="Calibri"/>
              </a:rPr>
              <a:t>,</a:t>
            </a:r>
            <a:r>
              <a:rPr sz="700" b="1" i="1" spc="4" dirty="0">
                <a:solidFill>
                  <a:srgbClr val="538DD5"/>
                </a:solidFill>
                <a:latin typeface="Calibri"/>
                <a:cs typeface="Calibri"/>
              </a:rPr>
              <a:t> SU</a:t>
            </a:r>
            <a:r>
              <a:rPr sz="700" b="1" i="1" spc="-4" dirty="0">
                <a:solidFill>
                  <a:srgbClr val="538DD5"/>
                </a:solidFill>
                <a:latin typeface="Calibri"/>
                <a:cs typeface="Calibri"/>
              </a:rPr>
              <a:t>B</a:t>
            </a:r>
            <a:r>
              <a:rPr sz="700" b="1" i="1" spc="9" dirty="0">
                <a:solidFill>
                  <a:srgbClr val="538DD5"/>
                </a:solidFill>
                <a:latin typeface="Calibri"/>
                <a:cs typeface="Calibri"/>
              </a:rPr>
              <a:t>V</a:t>
            </a:r>
            <a:r>
              <a:rPr sz="700" b="1" i="1" spc="-4" dirty="0">
                <a:solidFill>
                  <a:srgbClr val="538DD5"/>
                </a:solidFill>
                <a:latin typeface="Calibri"/>
                <a:cs typeface="Calibri"/>
              </a:rPr>
              <a:t>ENCIONE</a:t>
            </a:r>
            <a:r>
              <a:rPr sz="700" b="1" i="1" dirty="0">
                <a:solidFill>
                  <a:srgbClr val="538DD5"/>
                </a:solidFill>
                <a:latin typeface="Calibri"/>
                <a:cs typeface="Calibri"/>
              </a:rPr>
              <a:t>S</a:t>
            </a:r>
            <a:endParaRPr sz="700" dirty="0">
              <a:latin typeface="Calibri"/>
              <a:cs typeface="Calibri"/>
            </a:endParaRPr>
          </a:p>
          <a:p>
            <a:pPr marR="11135" algn="r">
              <a:spcBef>
                <a:spcPts val="421"/>
              </a:spcBef>
            </a:pPr>
            <a:r>
              <a:rPr sz="700" b="1" i="1" dirty="0">
                <a:solidFill>
                  <a:srgbClr val="A7A8A7"/>
                </a:solidFill>
                <a:latin typeface="Calibri"/>
                <a:cs typeface="Calibri"/>
              </a:rPr>
              <a:t>Ant</a:t>
            </a:r>
            <a:r>
              <a:rPr sz="700" b="1" i="1" spc="-4" dirty="0">
                <a:solidFill>
                  <a:srgbClr val="A7A8A7"/>
                </a:solidFill>
                <a:latin typeface="Calibri"/>
                <a:cs typeface="Calibri"/>
              </a:rPr>
              <a:t>epr</a:t>
            </a:r>
            <a:r>
              <a:rPr sz="700" b="1" i="1" dirty="0">
                <a:solidFill>
                  <a:srgbClr val="A7A8A7"/>
                </a:solidFill>
                <a:latin typeface="Calibri"/>
                <a:cs typeface="Calibri"/>
              </a:rPr>
              <a:t>oy</a:t>
            </a:r>
            <a:r>
              <a:rPr sz="700" b="1" i="1" spc="-4" dirty="0">
                <a:solidFill>
                  <a:srgbClr val="A7A8A7"/>
                </a:solidFill>
                <a:latin typeface="Calibri"/>
                <a:cs typeface="Calibri"/>
              </a:rPr>
              <a:t>e</a:t>
            </a:r>
            <a:r>
              <a:rPr sz="700" b="1" i="1" dirty="0">
                <a:solidFill>
                  <a:srgbClr val="A7A8A7"/>
                </a:solidFill>
                <a:latin typeface="Calibri"/>
                <a:cs typeface="Calibri"/>
              </a:rPr>
              <a:t>cto </a:t>
            </a:r>
            <a:r>
              <a:rPr sz="700" b="1" i="1" spc="-4" dirty="0">
                <a:solidFill>
                  <a:srgbClr val="A7A8A7"/>
                </a:solidFill>
                <a:latin typeface="Calibri"/>
                <a:cs typeface="Calibri"/>
              </a:rPr>
              <a:t>Pres</a:t>
            </a:r>
            <a:r>
              <a:rPr sz="700" b="1" i="1" dirty="0">
                <a:solidFill>
                  <a:srgbClr val="A7A8A7"/>
                </a:solidFill>
                <a:latin typeface="Calibri"/>
                <a:cs typeface="Calibri"/>
              </a:rPr>
              <a:t>upu</a:t>
            </a:r>
            <a:r>
              <a:rPr sz="700" b="1" i="1" spc="-4" dirty="0">
                <a:solidFill>
                  <a:srgbClr val="A7A8A7"/>
                </a:solidFill>
                <a:latin typeface="Calibri"/>
                <a:cs typeface="Calibri"/>
              </a:rPr>
              <a:t>es</a:t>
            </a:r>
            <a:r>
              <a:rPr sz="700" b="1" i="1" dirty="0">
                <a:solidFill>
                  <a:srgbClr val="A7A8A7"/>
                </a:solidFill>
                <a:latin typeface="Calibri"/>
                <a:cs typeface="Calibri"/>
              </a:rPr>
              <a:t>to </a:t>
            </a:r>
            <a:r>
              <a:rPr sz="700" b="1" i="1" spc="4" dirty="0">
                <a:solidFill>
                  <a:srgbClr val="A7A8A7"/>
                </a:solidFill>
                <a:latin typeface="Calibri"/>
                <a:cs typeface="Calibri"/>
              </a:rPr>
              <a:t>201</a:t>
            </a:r>
            <a:r>
              <a:rPr sz="700" b="1" i="1" dirty="0">
                <a:solidFill>
                  <a:srgbClr val="A7A8A7"/>
                </a:solidFill>
                <a:latin typeface="Calibri"/>
                <a:cs typeface="Calibri"/>
              </a:rPr>
              <a:t>7</a:t>
            </a:r>
            <a:endParaRPr sz="700" dirty="0">
              <a:latin typeface="Calibri"/>
              <a:cs typeface="Calibri"/>
            </a:endParaRPr>
          </a:p>
          <a:p>
            <a:pPr marL="11135">
              <a:spcBef>
                <a:spcPts val="338"/>
              </a:spcBef>
            </a:pPr>
            <a:r>
              <a:rPr sz="700" b="1" spc="-18" dirty="0">
                <a:solidFill>
                  <a:srgbClr val="538DD5"/>
                </a:solidFill>
                <a:latin typeface="Calibri"/>
                <a:cs typeface="Calibri"/>
              </a:rPr>
              <a:t>U</a:t>
            </a:r>
            <a:r>
              <a:rPr sz="700" b="1" spc="-22" dirty="0">
                <a:solidFill>
                  <a:srgbClr val="538DD5"/>
                </a:solidFill>
                <a:latin typeface="Calibri"/>
                <a:cs typeface="Calibri"/>
              </a:rPr>
              <a:t>N</a:t>
            </a:r>
            <a:r>
              <a:rPr sz="700" b="1" spc="-9" dirty="0">
                <a:solidFill>
                  <a:srgbClr val="538DD5"/>
                </a:solidFill>
                <a:latin typeface="Calibri"/>
                <a:cs typeface="Calibri"/>
              </a:rPr>
              <a:t>IDA</a:t>
            </a:r>
            <a:r>
              <a:rPr sz="700" b="1" spc="-4" dirty="0">
                <a:solidFill>
                  <a:srgbClr val="538DD5"/>
                </a:solidFill>
                <a:latin typeface="Calibri"/>
                <a:cs typeface="Calibri"/>
              </a:rPr>
              <a:t>D </a:t>
            </a:r>
            <a:r>
              <a:rPr sz="700" b="1" spc="-9" dirty="0">
                <a:solidFill>
                  <a:srgbClr val="538DD5"/>
                </a:solidFill>
                <a:latin typeface="Calibri"/>
                <a:cs typeface="Calibri"/>
              </a:rPr>
              <a:t>ORGÁ</a:t>
            </a:r>
            <a:r>
              <a:rPr sz="700" b="1" spc="-22" dirty="0">
                <a:solidFill>
                  <a:srgbClr val="538DD5"/>
                </a:solidFill>
                <a:latin typeface="Calibri"/>
                <a:cs typeface="Calibri"/>
              </a:rPr>
              <a:t>N</a:t>
            </a:r>
            <a:r>
              <a:rPr sz="700" b="1" spc="-9" dirty="0">
                <a:solidFill>
                  <a:srgbClr val="538DD5"/>
                </a:solidFill>
                <a:latin typeface="Calibri"/>
                <a:cs typeface="Calibri"/>
              </a:rPr>
              <a:t>ICA</a:t>
            </a:r>
            <a:endParaRPr sz="7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7544" y="5799008"/>
            <a:ext cx="3816424" cy="3670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0819" algn="r"/>
            <a:r>
              <a:rPr sz="700" b="1" spc="-4" dirty="0">
                <a:solidFill>
                  <a:srgbClr val="538DD5"/>
                </a:solidFill>
                <a:latin typeface="Calibri"/>
                <a:cs typeface="Calibri"/>
              </a:rPr>
              <a:t>TOTA</a:t>
            </a:r>
            <a:r>
              <a:rPr sz="700" b="1" spc="-9" dirty="0">
                <a:solidFill>
                  <a:srgbClr val="538DD5"/>
                </a:solidFill>
                <a:latin typeface="Calibri"/>
                <a:cs typeface="Calibri"/>
              </a:rPr>
              <a:t>L</a:t>
            </a:r>
            <a:endParaRPr sz="700" dirty="0">
              <a:latin typeface="Calibri"/>
              <a:cs typeface="Calibri"/>
            </a:endParaRPr>
          </a:p>
          <a:p>
            <a:pPr>
              <a:lnSpc>
                <a:spcPts val="964"/>
              </a:lnSpc>
              <a:spcBef>
                <a:spcPts val="24"/>
              </a:spcBef>
            </a:pPr>
            <a:endParaRPr sz="1000" dirty="0"/>
          </a:p>
          <a:p>
            <a:pPr marL="11135"/>
            <a:r>
              <a:rPr sz="700" i="1" spc="-9" dirty="0">
                <a:latin typeface="Calibri"/>
                <a:cs typeface="Calibri"/>
              </a:rPr>
              <a:t>(</a:t>
            </a:r>
            <a:r>
              <a:rPr sz="700" i="1" spc="-4" dirty="0">
                <a:latin typeface="Calibri"/>
                <a:cs typeface="Calibri"/>
              </a:rPr>
              <a:t>*) De</a:t>
            </a:r>
            <a:r>
              <a:rPr sz="700" i="1" spc="-9" dirty="0">
                <a:latin typeface="Calibri"/>
                <a:cs typeface="Calibri"/>
              </a:rPr>
              <a:t>b</a:t>
            </a:r>
            <a:r>
              <a:rPr sz="700" i="1" spc="-4" dirty="0">
                <a:latin typeface="Calibri"/>
                <a:cs typeface="Calibri"/>
              </a:rPr>
              <a:t>e</a:t>
            </a:r>
            <a:r>
              <a:rPr sz="700" i="1" spc="-9" dirty="0">
                <a:latin typeface="Calibri"/>
                <a:cs typeface="Calibri"/>
              </a:rPr>
              <a:t>r</a:t>
            </a:r>
            <a:r>
              <a:rPr sz="700" i="1" spc="-4" dirty="0">
                <a:latin typeface="Calibri"/>
                <a:cs typeface="Calibri"/>
              </a:rPr>
              <a:t>á </a:t>
            </a:r>
            <a:r>
              <a:rPr sz="700" i="1" spc="-9" dirty="0">
                <a:latin typeface="Calibri"/>
                <a:cs typeface="Calibri"/>
              </a:rPr>
              <a:t>i</a:t>
            </a:r>
            <a:r>
              <a:rPr sz="700" i="1" spc="-4" dirty="0">
                <a:latin typeface="Calibri"/>
                <a:cs typeface="Calibri"/>
              </a:rPr>
              <a:t>nd</a:t>
            </a:r>
            <a:r>
              <a:rPr sz="700" i="1" spc="-9" dirty="0">
                <a:latin typeface="Calibri"/>
                <a:cs typeface="Calibri"/>
              </a:rPr>
              <a:t>i</a:t>
            </a:r>
            <a:r>
              <a:rPr sz="700" i="1" spc="-13" dirty="0">
                <a:latin typeface="Calibri"/>
                <a:cs typeface="Calibri"/>
              </a:rPr>
              <a:t>c</a:t>
            </a:r>
            <a:r>
              <a:rPr sz="700" i="1" spc="-9" dirty="0">
                <a:latin typeface="Calibri"/>
                <a:cs typeface="Calibri"/>
              </a:rPr>
              <a:t>ar</a:t>
            </a:r>
            <a:r>
              <a:rPr sz="700" i="1" spc="-4" dirty="0">
                <a:latin typeface="Calibri"/>
                <a:cs typeface="Calibri"/>
              </a:rPr>
              <a:t>s</a:t>
            </a:r>
            <a:r>
              <a:rPr sz="700" i="1" spc="-9" dirty="0">
                <a:latin typeface="Calibri"/>
                <a:cs typeface="Calibri"/>
              </a:rPr>
              <a:t>e l</a:t>
            </a:r>
            <a:r>
              <a:rPr sz="700" i="1" spc="-4" dirty="0">
                <a:latin typeface="Calibri"/>
                <a:cs typeface="Calibri"/>
              </a:rPr>
              <a:t>a </a:t>
            </a:r>
            <a:r>
              <a:rPr sz="700" i="1" spc="-9" dirty="0">
                <a:latin typeface="Calibri"/>
                <a:cs typeface="Calibri"/>
              </a:rPr>
              <a:t>f</a:t>
            </a:r>
            <a:r>
              <a:rPr sz="700" i="1" spc="-4" dirty="0">
                <a:latin typeface="Calibri"/>
                <a:cs typeface="Calibri"/>
              </a:rPr>
              <a:t>e</a:t>
            </a:r>
            <a:r>
              <a:rPr sz="700" i="1" spc="-13" dirty="0">
                <a:latin typeface="Calibri"/>
                <a:cs typeface="Calibri"/>
              </a:rPr>
              <a:t>c</a:t>
            </a:r>
            <a:r>
              <a:rPr sz="700" i="1" spc="-4" dirty="0">
                <a:latin typeface="Calibri"/>
                <a:cs typeface="Calibri"/>
              </a:rPr>
              <a:t>ha </a:t>
            </a:r>
            <a:r>
              <a:rPr sz="700" i="1" spc="-9" dirty="0">
                <a:latin typeface="Calibri"/>
                <a:cs typeface="Calibri"/>
              </a:rPr>
              <a:t>de l</a:t>
            </a:r>
            <a:r>
              <a:rPr sz="700" i="1" spc="-4" dirty="0">
                <a:latin typeface="Calibri"/>
                <a:cs typeface="Calibri"/>
              </a:rPr>
              <a:t>a </a:t>
            </a:r>
            <a:r>
              <a:rPr sz="700" i="1" spc="-13" dirty="0">
                <a:latin typeface="Calibri"/>
                <a:cs typeface="Calibri"/>
              </a:rPr>
              <a:t>C</a:t>
            </a:r>
            <a:r>
              <a:rPr sz="700" i="1" spc="-4" dirty="0">
                <a:latin typeface="Calibri"/>
                <a:cs typeface="Calibri"/>
              </a:rPr>
              <a:t>o</a:t>
            </a:r>
            <a:r>
              <a:rPr sz="700" i="1" spc="-9" dirty="0">
                <a:latin typeface="Calibri"/>
                <a:cs typeface="Calibri"/>
              </a:rPr>
              <a:t>n</a:t>
            </a:r>
            <a:r>
              <a:rPr sz="700" i="1" spc="-18" dirty="0">
                <a:latin typeface="Calibri"/>
                <a:cs typeface="Calibri"/>
              </a:rPr>
              <a:t>v</a:t>
            </a:r>
            <a:r>
              <a:rPr sz="700" i="1" spc="-4" dirty="0">
                <a:latin typeface="Calibri"/>
                <a:cs typeface="Calibri"/>
              </a:rPr>
              <a:t>o</a:t>
            </a:r>
            <a:r>
              <a:rPr sz="700" i="1" spc="-13" dirty="0">
                <a:latin typeface="Calibri"/>
                <a:cs typeface="Calibri"/>
              </a:rPr>
              <a:t>c</a:t>
            </a:r>
            <a:r>
              <a:rPr sz="700" i="1" spc="-4" dirty="0">
                <a:latin typeface="Calibri"/>
                <a:cs typeface="Calibri"/>
              </a:rPr>
              <a:t>a</a:t>
            </a:r>
            <a:r>
              <a:rPr sz="700" i="1" spc="-9" dirty="0">
                <a:latin typeface="Calibri"/>
                <a:cs typeface="Calibri"/>
              </a:rPr>
              <a:t>t</a:t>
            </a:r>
            <a:r>
              <a:rPr sz="700" i="1" spc="-4" dirty="0">
                <a:latin typeface="Calibri"/>
                <a:cs typeface="Calibri"/>
              </a:rPr>
              <a:t>o</a:t>
            </a:r>
            <a:r>
              <a:rPr sz="700" i="1" spc="-9" dirty="0">
                <a:latin typeface="Calibri"/>
                <a:cs typeface="Calibri"/>
              </a:rPr>
              <a:t>ri</a:t>
            </a:r>
            <a:r>
              <a:rPr sz="700" i="1" spc="-4" dirty="0">
                <a:latin typeface="Calibri"/>
                <a:cs typeface="Calibri"/>
              </a:rPr>
              <a:t>a para su </a:t>
            </a:r>
            <a:r>
              <a:rPr sz="700" i="1" spc="-13" dirty="0">
                <a:latin typeface="Calibri"/>
                <a:cs typeface="Calibri"/>
              </a:rPr>
              <a:t>c</a:t>
            </a:r>
            <a:r>
              <a:rPr sz="700" i="1" spc="-4" dirty="0">
                <a:latin typeface="Calibri"/>
                <a:cs typeface="Calibri"/>
              </a:rPr>
              <a:t>on</a:t>
            </a:r>
            <a:r>
              <a:rPr sz="700" i="1" spc="-13" dirty="0">
                <a:latin typeface="Calibri"/>
                <a:cs typeface="Calibri"/>
              </a:rPr>
              <a:t>c</a:t>
            </a:r>
            <a:r>
              <a:rPr sz="700" i="1" spc="-4" dirty="0">
                <a:latin typeface="Calibri"/>
                <a:cs typeface="Calibri"/>
              </a:rPr>
              <a:t>es</a:t>
            </a:r>
            <a:r>
              <a:rPr sz="700" i="1" spc="-9" dirty="0">
                <a:latin typeface="Calibri"/>
                <a:cs typeface="Calibri"/>
              </a:rPr>
              <a:t>i</a:t>
            </a:r>
            <a:r>
              <a:rPr sz="700" i="1" spc="-4" dirty="0">
                <a:latin typeface="Calibri"/>
                <a:cs typeface="Calibri"/>
              </a:rPr>
              <a:t>ó</a:t>
            </a:r>
            <a:r>
              <a:rPr sz="700" i="1" spc="-9" dirty="0">
                <a:latin typeface="Calibri"/>
                <a:cs typeface="Calibri"/>
              </a:rPr>
              <a:t>n, </a:t>
            </a:r>
            <a:r>
              <a:rPr sz="700" i="1" spc="-4" dirty="0">
                <a:latin typeface="Calibri"/>
                <a:cs typeface="Calibri"/>
              </a:rPr>
              <a:t>o en su </a:t>
            </a:r>
            <a:r>
              <a:rPr sz="700" i="1" spc="-13" dirty="0">
                <a:latin typeface="Calibri"/>
                <a:cs typeface="Calibri"/>
              </a:rPr>
              <a:t>c</a:t>
            </a:r>
            <a:r>
              <a:rPr sz="700" i="1" spc="-4" dirty="0">
                <a:latin typeface="Calibri"/>
                <a:cs typeface="Calibri"/>
              </a:rPr>
              <a:t>aso </a:t>
            </a:r>
            <a:r>
              <a:rPr sz="700" i="1" spc="-9" dirty="0">
                <a:latin typeface="Calibri"/>
                <a:cs typeface="Calibri"/>
              </a:rPr>
              <a:t>B</a:t>
            </a:r>
            <a:r>
              <a:rPr sz="700" i="1" spc="-4" dirty="0">
                <a:latin typeface="Calibri"/>
                <a:cs typeface="Calibri"/>
              </a:rPr>
              <a:t>e</a:t>
            </a:r>
            <a:r>
              <a:rPr sz="700" i="1" spc="-9" dirty="0">
                <a:latin typeface="Calibri"/>
                <a:cs typeface="Calibri"/>
              </a:rPr>
              <a:t>n</a:t>
            </a:r>
            <a:r>
              <a:rPr sz="700" i="1" spc="-4" dirty="0">
                <a:latin typeface="Calibri"/>
                <a:cs typeface="Calibri"/>
              </a:rPr>
              <a:t>e</a:t>
            </a:r>
            <a:r>
              <a:rPr sz="700" i="1" spc="-9" dirty="0">
                <a:latin typeface="Calibri"/>
                <a:cs typeface="Calibri"/>
              </a:rPr>
              <a:t>fi</a:t>
            </a:r>
            <a:r>
              <a:rPr sz="700" i="1" spc="-13" dirty="0">
                <a:latin typeface="Calibri"/>
                <a:cs typeface="Calibri"/>
              </a:rPr>
              <a:t>c</a:t>
            </a:r>
            <a:r>
              <a:rPr sz="700" i="1" spc="-9" dirty="0">
                <a:latin typeface="Calibri"/>
                <a:cs typeface="Calibri"/>
              </a:rPr>
              <a:t>iari</a:t>
            </a:r>
            <a:r>
              <a:rPr sz="700" i="1" spc="-4" dirty="0">
                <a:latin typeface="Calibri"/>
                <a:cs typeface="Calibri"/>
              </a:rPr>
              <a:t>o </a:t>
            </a:r>
            <a:r>
              <a:rPr sz="700" i="1" spc="-9" dirty="0">
                <a:latin typeface="Calibri"/>
                <a:cs typeface="Calibri"/>
              </a:rPr>
              <a:t>N</a:t>
            </a:r>
            <a:r>
              <a:rPr sz="700" i="1" spc="-4" dirty="0">
                <a:latin typeface="Calibri"/>
                <a:cs typeface="Calibri"/>
              </a:rPr>
              <a:t>o</a:t>
            </a:r>
            <a:r>
              <a:rPr sz="700" i="1" spc="-13" dirty="0">
                <a:latin typeface="Calibri"/>
                <a:cs typeface="Calibri"/>
              </a:rPr>
              <a:t>m</a:t>
            </a:r>
            <a:r>
              <a:rPr sz="700" i="1" spc="-9" dirty="0">
                <a:latin typeface="Calibri"/>
                <a:cs typeface="Calibri"/>
              </a:rPr>
              <a:t>i</a:t>
            </a:r>
            <a:r>
              <a:rPr sz="700" i="1" spc="-4" dirty="0">
                <a:latin typeface="Calibri"/>
                <a:cs typeface="Calibri"/>
              </a:rPr>
              <a:t>na</a:t>
            </a:r>
            <a:r>
              <a:rPr sz="700" i="1" spc="-9" dirty="0">
                <a:latin typeface="Calibri"/>
                <a:cs typeface="Calibri"/>
              </a:rPr>
              <a:t>ti</a:t>
            </a:r>
            <a:r>
              <a:rPr sz="700" i="1" spc="-18" dirty="0">
                <a:latin typeface="Calibri"/>
                <a:cs typeface="Calibri"/>
              </a:rPr>
              <a:t>v</a:t>
            </a:r>
            <a:r>
              <a:rPr sz="700" i="1" spc="-4" dirty="0">
                <a:latin typeface="Calibri"/>
                <a:cs typeface="Calibri"/>
              </a:rPr>
              <a:t>o.</a:t>
            </a:r>
            <a:endParaRPr sz="7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1560" y="1745633"/>
            <a:ext cx="422728" cy="561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680949"/>
              </p:ext>
            </p:extLst>
          </p:nvPr>
        </p:nvGraphicFramePr>
        <p:xfrm>
          <a:off x="490352" y="2564904"/>
          <a:ext cx="8325496" cy="31288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9483"/>
                <a:gridCol w="1179472"/>
                <a:gridCol w="958978"/>
                <a:gridCol w="3058293"/>
                <a:gridCol w="567558"/>
                <a:gridCol w="624967"/>
                <a:gridCol w="756745"/>
              </a:tblGrid>
              <a:tr h="349344"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</a:pPr>
                      <a:r>
                        <a:rPr sz="600" b="1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PA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ID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A P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6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UE</a:t>
                      </a:r>
                      <a:r>
                        <a:rPr sz="6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TA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RI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178">
                      <a:solidFill>
                        <a:srgbClr val="538DD5"/>
                      </a:solidFill>
                      <a:prstDash val="solid"/>
                    </a:lnL>
                    <a:lnR w="27177">
                      <a:solidFill>
                        <a:srgbClr val="538DD5"/>
                      </a:solidFill>
                      <a:prstDash val="solid"/>
                    </a:lnR>
                    <a:lnT w="27178">
                      <a:solidFill>
                        <a:srgbClr val="538DD5"/>
                      </a:solidFill>
                      <a:prstDash val="solid"/>
                    </a:lnT>
                    <a:lnB w="27178">
                      <a:solidFill>
                        <a:srgbClr val="538DD5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6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6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177">
                      <a:solidFill>
                        <a:srgbClr val="538DD5"/>
                      </a:solidFill>
                      <a:prstDash val="solid"/>
                    </a:lnL>
                    <a:lnR w="27177">
                      <a:solidFill>
                        <a:srgbClr val="538DD5"/>
                      </a:solidFill>
                      <a:prstDash val="solid"/>
                    </a:lnR>
                    <a:lnT w="27178">
                      <a:solidFill>
                        <a:srgbClr val="538DD5"/>
                      </a:solidFill>
                      <a:prstDash val="solid"/>
                    </a:lnT>
                    <a:lnB w="27178">
                      <a:solidFill>
                        <a:srgbClr val="538DD5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</a:pP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6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SC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RI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6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6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N A</a:t>
                      </a:r>
                      <a:r>
                        <a:rPr sz="6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CC</a:t>
                      </a:r>
                      <a:r>
                        <a:rPr sz="600" b="1" spc="-1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6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177">
                      <a:solidFill>
                        <a:srgbClr val="538DD5"/>
                      </a:solidFill>
                      <a:prstDash val="solid"/>
                    </a:lnL>
                    <a:lnR w="27178">
                      <a:solidFill>
                        <a:srgbClr val="538DD5"/>
                      </a:solidFill>
                      <a:prstDash val="solid"/>
                    </a:lnR>
                    <a:lnT w="27178">
                      <a:solidFill>
                        <a:srgbClr val="538DD5"/>
                      </a:solidFill>
                      <a:prstDash val="solid"/>
                    </a:lnT>
                    <a:lnB w="27178">
                      <a:solidFill>
                        <a:srgbClr val="538DD5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6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J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6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OS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178">
                      <a:solidFill>
                        <a:srgbClr val="538DD5"/>
                      </a:solidFill>
                      <a:prstDash val="solid"/>
                    </a:lnL>
                    <a:lnR w="27177">
                      <a:solidFill>
                        <a:srgbClr val="538DD5"/>
                      </a:solidFill>
                      <a:prstDash val="solid"/>
                    </a:lnR>
                    <a:lnT w="27178">
                      <a:solidFill>
                        <a:srgbClr val="538DD5"/>
                      </a:solidFill>
                      <a:prstDash val="solid"/>
                    </a:lnT>
                    <a:lnB w="27178">
                      <a:solidFill>
                        <a:srgbClr val="538DD5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</a:pP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sz="6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6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RI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O (*)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177">
                      <a:solidFill>
                        <a:srgbClr val="538DD5"/>
                      </a:solidFill>
                      <a:prstDash val="solid"/>
                    </a:lnL>
                    <a:lnR w="27177">
                      <a:solidFill>
                        <a:srgbClr val="538DD5"/>
                      </a:solidFill>
                      <a:prstDash val="solid"/>
                    </a:lnR>
                    <a:lnT w="27178">
                      <a:solidFill>
                        <a:srgbClr val="538DD5"/>
                      </a:solidFill>
                      <a:prstDash val="solid"/>
                    </a:lnT>
                    <a:lnB w="27178">
                      <a:solidFill>
                        <a:srgbClr val="538DD5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0160" indent="36195">
                        <a:lnSpc>
                          <a:spcPct val="109200"/>
                        </a:lnSpc>
                      </a:pPr>
                      <a:r>
                        <a:rPr sz="600" b="1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6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6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IM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6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6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OC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6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RI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A (*)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177">
                      <a:solidFill>
                        <a:srgbClr val="538DD5"/>
                      </a:solidFill>
                      <a:prstDash val="solid"/>
                    </a:lnL>
                    <a:lnR w="27177">
                      <a:solidFill>
                        <a:srgbClr val="538DD5"/>
                      </a:solidFill>
                      <a:prstDash val="solid"/>
                    </a:lnR>
                    <a:lnT w="27178">
                      <a:solidFill>
                        <a:srgbClr val="538DD5"/>
                      </a:solidFill>
                      <a:prstDash val="solid"/>
                    </a:lnT>
                    <a:lnB w="27178">
                      <a:solidFill>
                        <a:srgbClr val="538DD5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83515" marR="73025" indent="-109855">
                        <a:lnSpc>
                          <a:spcPct val="109200"/>
                        </a:lnSpc>
                      </a:pP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IM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6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TE</a:t>
                      </a:r>
                      <a:r>
                        <a:rPr sz="600" b="1" spc="-1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6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IM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O T</a:t>
                      </a:r>
                      <a:r>
                        <a:rPr sz="600" b="1" spc="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TAL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600" b="1" spc="-5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YUD</a:t>
                      </a:r>
                      <a:r>
                        <a:rPr sz="600" b="1" spc="0" dirty="0" smtClean="0">
                          <a:solidFill>
                            <a:srgbClr val="538DD5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177">
                      <a:solidFill>
                        <a:srgbClr val="538DD5"/>
                      </a:solidFill>
                      <a:prstDash val="solid"/>
                    </a:lnL>
                    <a:lnR w="27177">
                      <a:solidFill>
                        <a:srgbClr val="538DD5"/>
                      </a:solidFill>
                      <a:prstDash val="solid"/>
                    </a:lnR>
                    <a:lnT w="27178">
                      <a:solidFill>
                        <a:srgbClr val="538DD5"/>
                      </a:solidFill>
                      <a:prstDash val="solid"/>
                    </a:lnT>
                    <a:lnB w="27178">
                      <a:solidFill>
                        <a:srgbClr val="538DD5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252686"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178">
                      <a:solidFill>
                        <a:srgbClr val="538DD5"/>
                      </a:solidFill>
                      <a:prstDash val="solid"/>
                    </a:lnL>
                    <a:lnR w="2806">
                      <a:solidFill>
                        <a:srgbClr val="000000"/>
                      </a:solidFill>
                      <a:prstDash val="solid"/>
                    </a:lnR>
                    <a:lnT w="27178">
                      <a:solidFill>
                        <a:srgbClr val="538DD5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06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178">
                      <a:solidFill>
                        <a:srgbClr val="538DD5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178">
                      <a:solidFill>
                        <a:srgbClr val="538DD5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178">
                      <a:solidFill>
                        <a:srgbClr val="538DD5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178">
                      <a:solidFill>
                        <a:srgbClr val="538DD5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178">
                      <a:solidFill>
                        <a:srgbClr val="538DD5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177">
                      <a:solidFill>
                        <a:srgbClr val="538DD5"/>
                      </a:solidFill>
                      <a:prstDash val="solid"/>
                    </a:lnR>
                    <a:lnT w="27178">
                      <a:solidFill>
                        <a:srgbClr val="538DD5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2686"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178">
                      <a:solidFill>
                        <a:srgbClr val="538DD5"/>
                      </a:solidFill>
                      <a:prstDash val="solid"/>
                    </a:lnL>
                    <a:lnR w="2806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06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177">
                      <a:solidFill>
                        <a:srgbClr val="538DD5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2686"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178">
                      <a:solidFill>
                        <a:srgbClr val="538DD5"/>
                      </a:solidFill>
                      <a:prstDash val="solid"/>
                    </a:lnL>
                    <a:lnR w="2806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06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177">
                      <a:solidFill>
                        <a:srgbClr val="538DD5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2687"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178">
                      <a:solidFill>
                        <a:srgbClr val="538DD5"/>
                      </a:solidFill>
                      <a:prstDash val="solid"/>
                    </a:lnL>
                    <a:lnR w="2806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06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177">
                      <a:solidFill>
                        <a:srgbClr val="538DD5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2686"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178">
                      <a:solidFill>
                        <a:srgbClr val="538DD5"/>
                      </a:solidFill>
                      <a:prstDash val="solid"/>
                    </a:lnL>
                    <a:lnR w="2806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06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177">
                      <a:solidFill>
                        <a:srgbClr val="538DD5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2686"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178">
                      <a:solidFill>
                        <a:srgbClr val="538DD5"/>
                      </a:solidFill>
                      <a:prstDash val="solid"/>
                    </a:lnL>
                    <a:lnR w="2806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06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177">
                      <a:solidFill>
                        <a:srgbClr val="538DD5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2687"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178">
                      <a:solidFill>
                        <a:srgbClr val="538DD5"/>
                      </a:solidFill>
                      <a:prstDash val="solid"/>
                    </a:lnL>
                    <a:lnR w="2806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06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177">
                      <a:solidFill>
                        <a:srgbClr val="538DD5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2686"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178">
                      <a:solidFill>
                        <a:srgbClr val="538DD5"/>
                      </a:solidFill>
                      <a:prstDash val="solid"/>
                    </a:lnL>
                    <a:lnR w="2806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06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177">
                      <a:solidFill>
                        <a:srgbClr val="538DD5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2687"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178">
                      <a:solidFill>
                        <a:srgbClr val="538DD5"/>
                      </a:solidFill>
                      <a:prstDash val="solid"/>
                    </a:lnL>
                    <a:lnR w="2806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06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177">
                      <a:solidFill>
                        <a:srgbClr val="538DD5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2686"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178">
                      <a:solidFill>
                        <a:srgbClr val="538DD5"/>
                      </a:solidFill>
                      <a:prstDash val="solid"/>
                    </a:lnL>
                    <a:lnR w="2806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06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177">
                      <a:solidFill>
                        <a:srgbClr val="538DD5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2686"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178">
                      <a:solidFill>
                        <a:srgbClr val="538DD5"/>
                      </a:solidFill>
                      <a:prstDash val="solid"/>
                    </a:lnL>
                    <a:lnR w="2806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7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06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7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7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7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7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7">
                      <a:solidFill>
                        <a:srgbClr val="538D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177">
                      <a:solidFill>
                        <a:srgbClr val="538DD5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7">
                      <a:solidFill>
                        <a:srgbClr val="538DD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2470445" y="0"/>
            <a:ext cx="4101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ea typeface="+mj-ea"/>
                <a:cs typeface="+mj-cs"/>
              </a:rPr>
              <a:t>PRESUPUESTO 2017</a:t>
            </a:r>
            <a:endParaRPr lang="es-ES" dirty="0"/>
          </a:p>
        </p:txBody>
      </p:sp>
      <p:pic>
        <p:nvPicPr>
          <p:cNvPr id="8" name="Picture 1" descr="B y N Transp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802" y="37415"/>
            <a:ext cx="55934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395536" y="692696"/>
            <a:ext cx="842493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PRESUPUESTOS DECENTRALIZADOS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95536" y="1222413"/>
            <a:ext cx="3959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/>
            <a:r>
              <a:rPr lang="es-ES" sz="2800" b="1" dirty="0">
                <a:solidFill>
                  <a:prstClr val="white">
                    <a:lumMod val="65000"/>
                  </a:prstClr>
                </a:solidFill>
                <a:latin typeface="Aparajita" pitchFamily="34" charset="0"/>
                <a:cs typeface="Aparajita" pitchFamily="34" charset="0"/>
              </a:rPr>
              <a:t>Detalle Fichas a Confeccionar: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191112" y="2251069"/>
            <a:ext cx="6624736" cy="1285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89630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0"/>
            <a:ext cx="7668344" cy="548681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PRESUPUESTO 2017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395536" y="692696"/>
            <a:ext cx="842493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PRESUPUESTOS DECENTRALIZADOS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95536" y="1340768"/>
            <a:ext cx="82809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s-ES" sz="2800" b="1" dirty="0" smtClean="0">
                <a:solidFill>
                  <a:schemeClr val="bg1">
                    <a:lumMod val="65000"/>
                  </a:schemeClr>
                </a:solidFill>
                <a:latin typeface="Aparajita" pitchFamily="34" charset="0"/>
                <a:cs typeface="Aparajita" pitchFamily="34" charset="0"/>
              </a:rPr>
              <a:t>Detalle Fichas a Confeccionar:</a:t>
            </a:r>
          </a:p>
          <a:p>
            <a:pPr marL="0" lvl="1" algn="just"/>
            <a:endParaRPr lang="es-ES" sz="2000" dirty="0" smtClean="0">
              <a:solidFill>
                <a:schemeClr val="bg1">
                  <a:lumMod val="6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 marL="0" lvl="1" algn="just"/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</a:p>
        </p:txBody>
      </p:sp>
      <p:pic>
        <p:nvPicPr>
          <p:cNvPr id="7" name="Picture 1" descr="B y N Transp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8650" y="104775"/>
            <a:ext cx="55934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B y N Transp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8650" y="104775"/>
            <a:ext cx="55934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0"/>
            <a:ext cx="7668344" cy="548681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PRESUPUESTO 2017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395536" y="692696"/>
            <a:ext cx="842493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PRESUPUESTOS DECENTRALIZADOS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95536" y="162880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420888"/>
            <a:ext cx="5851243" cy="416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395536" y="1268760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  <a:latin typeface="Aparajita" pitchFamily="34" charset="0"/>
                <a:cs typeface="Aparajita" pitchFamily="34" charset="0"/>
              </a:rPr>
              <a:t>En la sección “Órganos Financiadores”, se indicarán los organismos que prevemos obtener financiación. </a:t>
            </a:r>
          </a:p>
          <a:p>
            <a:pPr marL="0" lvl="1" algn="just"/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  <a:latin typeface="Aparajita" pitchFamily="34" charset="0"/>
                <a:cs typeface="Aparajita" pitchFamily="34" charset="0"/>
              </a:rPr>
              <a:t>En el caso de tener Convenios Plurianuales, subirlos a modo anexo, para la codificación centralizada.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0"/>
            <a:ext cx="7668344" cy="548681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PRESUPUESTO 2017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395536" y="692696"/>
            <a:ext cx="842493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PRESUPUESTOS DECENTRALIZADOS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95536" y="162880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132856"/>
            <a:ext cx="7110189" cy="42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467544" y="1268760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  <a:latin typeface="Aparajita" pitchFamily="34" charset="0"/>
                <a:cs typeface="Aparajita" pitchFamily="34" charset="0"/>
              </a:rPr>
              <a:t>En la Pestaña límites, no debemos hacer nada, se volcarán  los límites que se hayan definido centralizadamente, y que en su caso, deberíamos respetar al presupuestar.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0"/>
            <a:ext cx="7668344" cy="548681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PRESUPUESTO 2017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395536" y="692696"/>
            <a:ext cx="842493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PRESUPUESTOS DECENTRALIZADOS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95536" y="162880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67544" y="1268760"/>
            <a:ext cx="828092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  <a:latin typeface="Aparajita" pitchFamily="34" charset="0"/>
                <a:cs typeface="Aparajita" pitchFamily="34" charset="0"/>
              </a:rPr>
              <a:t>En la Pestaña Presupuesto, se recogerán las previsiones de gastos según conceptos básicos, y con los siguientes criterios: </a:t>
            </a:r>
          </a:p>
          <a:p>
            <a:pPr marL="0" lvl="1" algn="just"/>
            <a:endParaRPr lang="es-ES" sz="2000" dirty="0" smtClean="0">
              <a:solidFill>
                <a:schemeClr val="bg1">
                  <a:lumMod val="6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 marL="0" lvl="1" algn="just"/>
            <a:r>
              <a:rPr lang="es-ES" sz="2000" b="1" i="1" dirty="0" smtClean="0">
                <a:solidFill>
                  <a:schemeClr val="bg1">
                    <a:lumMod val="65000"/>
                  </a:schemeClr>
                </a:solidFill>
                <a:latin typeface="Aparajita" pitchFamily="34" charset="0"/>
                <a:cs typeface="Aparajita" pitchFamily="34" charset="0"/>
              </a:rPr>
              <a:t>Gastos de Capítulo II:</a:t>
            </a:r>
          </a:p>
          <a:p>
            <a:pPr marL="457200" lvl="2" algn="just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  <a:latin typeface="Aparajita" pitchFamily="34" charset="0"/>
                <a:cs typeface="Aparajita" pitchFamily="34" charset="0"/>
              </a:rPr>
              <a:t> Funcional XXX.0: se recogerán los gastos ordinarios de mantenimiento de la Unidad Orgánicas, normalmente utilizando el económico 24900</a:t>
            </a:r>
          </a:p>
          <a:p>
            <a:pPr marL="457200" lvl="2" algn="just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  <a:latin typeface="Aparajita" pitchFamily="34" charset="0"/>
                <a:cs typeface="Aparajita" pitchFamily="34" charset="0"/>
              </a:rPr>
              <a:t>Para líneas específicas de gasto, se irán habilitando funcionales correlativas XXX.1; XXX.2 …etc.</a:t>
            </a:r>
          </a:p>
          <a:p>
            <a:pPr marL="0" lvl="1" algn="just"/>
            <a:r>
              <a:rPr lang="es-ES" sz="2000" b="1" i="1" dirty="0" smtClean="0">
                <a:solidFill>
                  <a:schemeClr val="bg1">
                    <a:lumMod val="65000"/>
                  </a:schemeClr>
                </a:solidFill>
                <a:latin typeface="Aparajita" pitchFamily="34" charset="0"/>
                <a:cs typeface="Aparajita" pitchFamily="34" charset="0"/>
              </a:rPr>
              <a:t>Gastos de Capítulo IV o VII: </a:t>
            </a:r>
          </a:p>
          <a:p>
            <a:pPr marL="457200" lvl="2" algn="just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  <a:latin typeface="Aparajita" pitchFamily="34" charset="0"/>
                <a:cs typeface="Aparajita" pitchFamily="34" charset="0"/>
              </a:rPr>
              <a:t>Se utilizarán Funcionales XXX.0, sin necesidad de desglosar funcionales por cada Subvención o Ayuda, utilizando económicos diferentes para cada una de las tipología.</a:t>
            </a:r>
          </a:p>
          <a:p>
            <a:pPr marL="457200" lvl="2" algn="just"/>
            <a:endParaRPr lang="es-ES" dirty="0" smtClean="0"/>
          </a:p>
          <a:p>
            <a:pPr marL="0" lvl="1" algn="just"/>
            <a:endParaRPr lang="es-ES" sz="2000" dirty="0" smtClean="0">
              <a:solidFill>
                <a:schemeClr val="bg1">
                  <a:lumMod val="65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3528" y="5301208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Utilidad:  Conviene respetar las mismas partidas presupuestarias, que las del libro de presupuesto del ejercicio anterior.</a:t>
            </a:r>
          </a:p>
          <a:p>
            <a:pPr lvl="1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Ante la necesidad de nuevas partidas o económicos, ponerse en contacto con Presupuestos (2671)</a:t>
            </a:r>
          </a:p>
          <a:p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0"/>
            <a:ext cx="7668344" cy="548681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PRESUPUESTO 2017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395536" y="692696"/>
            <a:ext cx="842493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PRESUPUESTOS DECENTRALIZADOS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95536" y="162880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00808"/>
            <a:ext cx="6894090" cy="494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Flecha arriba"/>
          <p:cNvSpPr/>
          <p:nvPr/>
        </p:nvSpPr>
        <p:spPr>
          <a:xfrm rot="3862493">
            <a:off x="5900283" y="3767706"/>
            <a:ext cx="465893" cy="132289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1331640" y="4653136"/>
            <a:ext cx="4176464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Insertar las diferentes Partidas Presupuestarias.</a:t>
            </a:r>
          </a:p>
          <a:p>
            <a:pPr algn="just"/>
            <a:r>
              <a:rPr lang="es-E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En el apartado Criterios Aritméticos, permite hace repartos, y cálculos básicos</a:t>
            </a:r>
            <a:endParaRPr lang="es-E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67544" y="126876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  <a:latin typeface="Aparajita" pitchFamily="34" charset="0"/>
                <a:cs typeface="Aparajita" pitchFamily="34" charset="0"/>
              </a:rPr>
              <a:t>Presupuestar Gastos: Pestaña  “ PRESUPUESTO”.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62805"/>
            <a:ext cx="6408712" cy="498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0"/>
            <a:ext cx="7668344" cy="548681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PRESUPUESTO 2017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395536" y="692696"/>
            <a:ext cx="842493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PRESUPUESTOS DECENTRALIZADOS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95536" y="162880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</a:p>
        </p:txBody>
      </p:sp>
      <p:sp>
        <p:nvSpPr>
          <p:cNvPr id="10" name="9 Flecha arriba"/>
          <p:cNvSpPr/>
          <p:nvPr/>
        </p:nvSpPr>
        <p:spPr>
          <a:xfrm rot="2562022">
            <a:off x="5723371" y="4048773"/>
            <a:ext cx="465893" cy="93047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1403648" y="4725144"/>
            <a:ext cx="4176464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Insertar las diferentes Aplicaciones de Ingresos.</a:t>
            </a:r>
          </a:p>
          <a:p>
            <a:pPr algn="just"/>
            <a:r>
              <a:rPr lang="es-E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En el apartado Criterios Aritméticos, permite hace repartos, y cálculos básicos</a:t>
            </a:r>
            <a:endParaRPr lang="es-E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67544" y="126876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  <a:latin typeface="Aparajita" pitchFamily="34" charset="0"/>
                <a:cs typeface="Aparajita" pitchFamily="34" charset="0"/>
              </a:rPr>
              <a:t>Presupuestar Ingresos: Pestaña  “ PRESUPUESTO de INGRESOS”.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0"/>
            <a:ext cx="7668344" cy="548681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PRESUPUESTO 2017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395536" y="692696"/>
            <a:ext cx="842493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PRESUPUESTOS DECENTRALIZADOS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95536" y="162880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67544" y="1268760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  <a:latin typeface="Aparajita" pitchFamily="34" charset="0"/>
                <a:cs typeface="Aparajita" pitchFamily="34" charset="0"/>
              </a:rPr>
              <a:t>Finalizada la Presupuestación, procederá “VALIDAR” el Presupuesto Descentralizado, de modo que se bloquee y no permite hacer cambios.</a:t>
            </a:r>
            <a:endParaRPr lang="es-E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916832"/>
            <a:ext cx="6671610" cy="468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Flecha arriba"/>
          <p:cNvSpPr/>
          <p:nvPr/>
        </p:nvSpPr>
        <p:spPr>
          <a:xfrm rot="7021470">
            <a:off x="859165" y="4363207"/>
            <a:ext cx="465893" cy="130507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0"/>
            <a:ext cx="7668344" cy="548681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PRESUPUESTO 2017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395536" y="692696"/>
            <a:ext cx="842493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PRESUPUESTOS DECENTRALIZADOS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95536" y="162880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67544" y="1268760"/>
            <a:ext cx="28803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  <a:latin typeface="Aparajita" pitchFamily="34" charset="0"/>
                <a:cs typeface="Aparajita" pitchFamily="34" charset="0"/>
              </a:rPr>
              <a:t>Una vez validado el Presupuesto, deberá presentarse firmado,  para ello:</a:t>
            </a:r>
          </a:p>
          <a:p>
            <a:pPr marL="0" lvl="1" algn="just"/>
            <a:endParaRPr lang="es-ES" sz="2000" dirty="0" smtClean="0">
              <a:solidFill>
                <a:schemeClr val="bg1">
                  <a:lumMod val="6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 marL="342900" lvl="1" indent="-342900" algn="just">
              <a:buFont typeface="+mj-lt"/>
              <a:buAutoNum type="arabicPeriod"/>
            </a:pP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  <a:latin typeface="Aparajita" pitchFamily="34" charset="0"/>
                <a:cs typeface="Aparajita" pitchFamily="34" charset="0"/>
              </a:rPr>
              <a:t>Imprimimos Presupuesto Descentralizado: “Opción Imprimir”</a:t>
            </a:r>
          </a:p>
          <a:p>
            <a:pPr marL="342900" lvl="1" indent="-342900" algn="just"/>
            <a:endParaRPr lang="es-ES" sz="2000" dirty="0" smtClean="0">
              <a:solidFill>
                <a:schemeClr val="bg1">
                  <a:lumMod val="6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 marL="342900" lvl="1" indent="-342900" algn="just">
              <a:buFont typeface="+mj-lt"/>
              <a:buAutoNum type="arabicPeriod"/>
            </a:pP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  <a:latin typeface="Aparajita" pitchFamily="34" charset="0"/>
                <a:cs typeface="Aparajita" pitchFamily="34" charset="0"/>
              </a:rPr>
              <a:t>Remitimos firmado.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340768"/>
            <a:ext cx="531151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Flecha arriba"/>
          <p:cNvSpPr/>
          <p:nvPr/>
        </p:nvSpPr>
        <p:spPr>
          <a:xfrm rot="18646079">
            <a:off x="4970780" y="1832699"/>
            <a:ext cx="465893" cy="134891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827584" y="2708920"/>
            <a:ext cx="7344816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3140968"/>
            <a:ext cx="7668344" cy="548681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PRESUPUESTO 2017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4067944" y="5589240"/>
            <a:ext cx="4690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 smtClean="0">
                <a:solidFill>
                  <a:schemeClr val="bg1">
                    <a:lumMod val="65000"/>
                  </a:schemeClr>
                </a:solidFill>
              </a:rPr>
              <a:t>Servicio de Gestión Presupuestaria y Patrimonial</a:t>
            </a:r>
            <a:endParaRPr lang="es-ES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380312" y="6165304"/>
            <a:ext cx="1127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chemeClr val="bg1">
                    <a:lumMod val="65000"/>
                  </a:schemeClr>
                </a:solidFill>
              </a:rPr>
              <a:t>96 522 26 71</a:t>
            </a:r>
            <a:endParaRPr lang="es-E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AutoShape 2" descr="data:image/jpeg;base64,/9j/4AAQSkZJRgABAQAAAQABAAD/2wCEAAkGBwgHBgkIBwgKCgkLDRYPDQwMDRsUFRAWIB0iIiAdHx8kKDQsJCYxJx8fLT0tMTU3Ojo6Iys/RD84QzQ5OjcBCgoKDQwNGg8PGjclHyU3Nzc3Nzc3Nzc3Nzc3Nzc3Nzc3Nzc3Nzc3Nzc3Nzc3Nzc3Nzc3Nzc3Nzc3Nzc3Nzc3N//AABEIAGAAYAMBEQACEQEDEQH/xAAbAAADAAMBAQAAAAAAAAAAAAAABQYCAwQBB//EADsQAAEDAgIGBQsDBAMAAAAAAAEAAgMEEQUhBhIiMUFREyNxkdEUQlJhYoGhscHh8BVyohYyM4IkJVP/xAAaAQACAwEBAAAAAAAAAAAAAAAABQEDBAIG/8QALhEAAgIBAwIDBwUBAQAAAAAAAAECAwQREjEhQRMiYRQjUaGx0fAkMjOBwXGR/9oADAMBAAIRAxEAPwD7igAQBhLKyFhfK9rGDeSbAKUm3oiJSUVqxHW6RsYS2jj1/bfkO5ba8JvrNi+3PS6QRxg43X5t6ZrDy6sfdW6Y1X5qU/qrfj9D3+n6+TOSaO/tPJ+ij2upcIn2K58s9/QcRjzimZf2ZCPoj2up8r5B7FdH9rMdfHKDN/SuYPS6wKdMa3j7BuyqufudtFpHHJZlWzoz6bc2+IVNmFJdYdS6rPi+k+g8je2Rgexwc05gg3BWNpp6M3pprVGSgkEACAOaurIqGAyzHsaN7jyC7rrlZLbErttjVHdImf8AnY9U3/tiaf8AVniUx93jR9RX73Kl6fIf0GE0tGAQzXl/9H5n3clityJ2c8DCnGrq45GCoNB44hoJcQAOJQApl0hoo3lrekkt5zGi3xK1Rw7GtX0Mcs6pPRdTooMUp68SdHrt6MXdri1gq7aJV6a9yyrIhbrp2MKzC6PEGa7QGvIuJY7Z+Kmu+yp6fIizGrtWvzQkBrcBqLHbhcd3mv8AArb7vJj8GYfe4kvQpaKrirYBLC64O8cWnkUusrlXLbIZ1WxsjuidC4LDCWRsUbpJDqtaLk8gpSbeiIk1FaslB02PYlxbE3+DfEpn5cav1FHmy7fT/CppoI6aFsULQ1jdwS2UnN7pDaEIwjtjwbVydAgCX0gxQzPdSQO6tp6wjzjy7ExxaNFvkKszI3Pw48dxGtxgHGDHocNxGo9gNHbY+IWPI81kIm3G8tVkv6MtGJ5W1hga49EWlxbwB5ozYR2bu5ODOW/b2KWogjqYXRTNDmOGYS6MnB6xGk4RmtsuCX6/AcStcuhf/NviPzemXlya/UU+bEt9CqikbLG17DrNcLgjiEsaaejG8WpLVCPSmrLY46VhzftP7OHx+S24Verc32F+fbolBdxhg1EKKiY0i0r9qTt5e5Z77fEnr2NONV4Venfud6pNAIAU4/iHklP0URtNKLAjzRxK041PiS1fCMmXf4cdFyyRTYTG2Gnnn/wwySftaSFzKcY/uZ3Gucv2rUZYoRRUEOGtIMh6ye3Pl+cgs1Gtljt7cI03tVVqlc8s7dFaQtbJVPFtbYZ2cT+clTm2atQRfgV6JzZQLCMTgxmiFbROaB1jdqPt5e9XUW+HPXsUZFXiQ0XPYX6LVhdG+kec2bTOziO/5rRm16NTXczYFuqdb7HHby/SWzs2tkt7m/cfFW/x4353Kf5cr+/oVaWDYEAYyvbHG57zZrQSSeAUpNvRENpLVkLX1TqyrfO7ibNHIcAnVVargoiC2x2TcjZhdEa6rbFmGDN55Bc32+HDXudUVO2e3sWsUTIY2xxNDWNFgBwSdtyerHsYqK0QPijk/wAjGu/cLoTa4BxT5Rk1oaAGgADcAoJS0PUACAJS3kGktm5MdJ8Hfcpn/JjfnYU/xZX9/Uy0a6zFJpDv1HHvcFGZ0qSJwutzZUpaNQQAk0oquipmUzDtSm7v2hbMOvdPc+xhzrNsNi7ksmYpLDR6jFNQh7h1k2071DgPzmlGVZvnouEOsSrZXq+WNFnNQIAEACABAEtpL1eKQyDfqNPc4plh9amhTm9Lkw0c6rF5ojv1XN7iEZfmqTDD8tzj/wB+pUpaNgQBE41UeU4lM4HZadRvYPvdOMaGytCLJnvtbNOHwCproITuc7Ps3n4Lu2eyDkcUw32KJeDckh6AEACABAAgAQBK6R9Zi0UY9Bre8lMsTpU2Kc3zXJf8Cp/6/SNspyY9+t7nZH43RD3uNp3X+BZ7nK3dn/pVBLRsaqqXoKaWX0GF3cF1CO6SRxOW2Ll8CAzOZzKennjdS1DqSojnYLuYb25riyCnFxZ3XN1yUl2LqOVj8gRrAAlvEX5pI00P1JM2KDoEACABAAgCTjP6hpJrDNok1r+pu75fFM5e7xtPzqKF73K1/Og00kovKKQTRi8kOdhxbx8VmxLdk9H3NWbTvhuXKNuA1wrKJrXG8sQ1X+vkVzk1eHPpwzvEu8Svryjfi4c7DKkNBJMZyC4pelkdfiWZCbqlp8CHToQndhVKKio15Tanh25XHdbkqL7NkdFy+C/Hq3y1fC5PWVk8+MCogJbJJIAB7O6x9yh1RjTtl2R0rZyv3R5bLVKB2CABAAgBdjlaKOicGm0smyz6n3K/Hq8SfojNlW+HX05Zw6LUZZE+qcM37LOwb/j8ldm2atQXYowKtIub7j85iyxDAQSYZVUFeKnDW68ZO1FrAZcRnwW1Xwsr2Wc/EXvHsqs31dV8DvxmqfS4a+Rl2yOs1vqJVGPWp2JPg0ZNjrqbXIoosBZVUcMxmc1zxdw1bi1+C12ZbhNx0MdWEp1qWpoxXpqaMUUVNJDTNP8AcRcynmSPku6Nsn4jer+hXkboLw4x0j9Tv0dwt0R8rqGlrrdW0jd61TlXqXkiaMPHcfeS/ofrCMAQAIA0VdVFSQulmcA0d5PILqEJTlticWWRrjukS7Gz47iWs67Yxv5Mby7Uze3Gr9RSlLKt68fRFZFG2KNrGCzWiwHIJW229WOEklojNQSCAODG6Z1Vh0jIxd42mgcSFdjzULE2Z8mtzqaQv0dxKPoW0czg17TsE+cOXar8ul7t8TPh3x2+HLlD5YhgeoAEAeEgIAWV+N0tKC2NwmlHmsOQ7StNWNOfV9EZbcuuvourEccdbjlTrONo2m2t5jOwcStjdeNHRcmBRtypavj5FRRUkVFAIoRYcSd7jzKW2WSslukNaqo1x2xOhcFgIAEACAE2J4FFVOdLA4RSneCNl3gtdOVKC0l1Rivw42eaPRi5v63h+yBI+MbgBrjxCv8A01vp8jN+qp6dv/T3+oa9mUkMQPrYR9Uex1Phh7dauUjE45ic2UUbR+yMlT7LTHl/Mj2y+XC+RiaXGcQym6TVO/pDqDu+ynfj18fcjw8m3n7DCi0cijs+rf0p9FuTfEqizMk+kOhpqwYrrN6juNjY2BjGhrRkABYBY223qzckktEZKCQQ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data:image/jpeg;base64,/9j/4AAQSkZJRgABAQAAAQABAAD/2wCEAAkGBwgHBgkIBwgKCgkLDRYPDQwMDRsUFRAWIB0iIiAdHx8kKDQsJCYxJx8fLT0tMTU3Ojo6Iys/RD84QzQ5OjcBCgoKDQwNGg8PGjclHyU3Nzc3Nzc3Nzc3Nzc3Nzc3Nzc3Nzc3Nzc3Nzc3Nzc3Nzc3Nzc3Nzc3Nzc3Nzc3Nzc3N//AABEIAGAAYAMBEQACEQEDEQH/xAAbAAADAAMBAQAAAAAAAAAAAAAABQYCAwQBB//EADsQAAEDAgIGBQsDBAMAAAAAAAEAAgMEEQUhBhIiMUFREyNxkdEUQlJhYoGhscHh8BVyohYyM4IkJVP/xAAaAQACAwEBAAAAAAAAAAAAAAAABQEDBAIG/8QALhEAAgIBAwIDBwUBAQAAAAAAAAECAwQREjEhQRMiYRQjUaGx0fAkMjOBwXGR/9oADAMBAAIRAxEAPwD7igAQBhLKyFhfK9rGDeSbAKUm3oiJSUVqxHW6RsYS2jj1/bfkO5ba8JvrNi+3PS6QRxg43X5t6ZrDy6sfdW6Y1X5qU/qrfj9D3+n6+TOSaO/tPJ+ij2upcIn2K58s9/QcRjzimZf2ZCPoj2up8r5B7FdH9rMdfHKDN/SuYPS6wKdMa3j7BuyqufudtFpHHJZlWzoz6bc2+IVNmFJdYdS6rPi+k+g8je2Rgexwc05gg3BWNpp6M3pprVGSgkEACAOaurIqGAyzHsaN7jyC7rrlZLbErttjVHdImf8AnY9U3/tiaf8AVniUx93jR9RX73Kl6fIf0GE0tGAQzXl/9H5n3clityJ2c8DCnGrq45GCoNB44hoJcQAOJQApl0hoo3lrekkt5zGi3xK1Rw7GtX0Mcs6pPRdTooMUp68SdHrt6MXdri1gq7aJV6a9yyrIhbrp2MKzC6PEGa7QGvIuJY7Z+Kmu+yp6fIizGrtWvzQkBrcBqLHbhcd3mv8AArb7vJj8GYfe4kvQpaKrirYBLC64O8cWnkUusrlXLbIZ1WxsjuidC4LDCWRsUbpJDqtaLk8gpSbeiIk1FaslB02PYlxbE3+DfEpn5cav1FHmy7fT/CppoI6aFsULQ1jdwS2UnN7pDaEIwjtjwbVydAgCX0gxQzPdSQO6tp6wjzjy7ExxaNFvkKszI3Pw48dxGtxgHGDHocNxGo9gNHbY+IWPI81kIm3G8tVkv6MtGJ5W1hga49EWlxbwB5ozYR2bu5ODOW/b2KWogjqYXRTNDmOGYS6MnB6xGk4RmtsuCX6/AcStcuhf/NviPzemXlya/UU+bEt9CqikbLG17DrNcLgjiEsaaejG8WpLVCPSmrLY46VhzftP7OHx+S24Verc32F+fbolBdxhg1EKKiY0i0r9qTt5e5Z77fEnr2NONV4Venfud6pNAIAU4/iHklP0URtNKLAjzRxK041PiS1fCMmXf4cdFyyRTYTG2Gnnn/wwySftaSFzKcY/uZ3Gucv2rUZYoRRUEOGtIMh6ye3Pl+cgs1Gtljt7cI03tVVqlc8s7dFaQtbJVPFtbYZ2cT+clTm2atQRfgV6JzZQLCMTgxmiFbROaB1jdqPt5e9XUW+HPXsUZFXiQ0XPYX6LVhdG+kec2bTOziO/5rRm16NTXczYFuqdb7HHby/SWzs2tkt7m/cfFW/x4353Kf5cr+/oVaWDYEAYyvbHG57zZrQSSeAUpNvRENpLVkLX1TqyrfO7ibNHIcAnVVargoiC2x2TcjZhdEa6rbFmGDN55Bc32+HDXudUVO2e3sWsUTIY2xxNDWNFgBwSdtyerHsYqK0QPijk/wAjGu/cLoTa4BxT5Rk1oaAGgADcAoJS0PUACAJS3kGktm5MdJ8Hfcpn/JjfnYU/xZX9/Uy0a6zFJpDv1HHvcFGZ0qSJwutzZUpaNQQAk0oquipmUzDtSm7v2hbMOvdPc+xhzrNsNi7ksmYpLDR6jFNQh7h1k2071DgPzmlGVZvnouEOsSrZXq+WNFnNQIAEACABAEtpL1eKQyDfqNPc4plh9amhTm9Lkw0c6rF5ojv1XN7iEZfmqTDD8tzj/wB+pUpaNgQBE41UeU4lM4HZadRvYPvdOMaGytCLJnvtbNOHwCproITuc7Ps3n4Lu2eyDkcUw32KJeDckh6AEACABAAgAQBK6R9Zi0UY9Bre8lMsTpU2Kc3zXJf8Cp/6/SNspyY9+t7nZH43RD3uNp3X+BZ7nK3dn/pVBLRsaqqXoKaWX0GF3cF1CO6SRxOW2Ll8CAzOZzKennjdS1DqSojnYLuYb25riyCnFxZ3XN1yUl2LqOVj8gRrAAlvEX5pI00P1JM2KDoEACABAAgCTjP6hpJrDNok1r+pu75fFM5e7xtPzqKF73K1/Og00kovKKQTRi8kOdhxbx8VmxLdk9H3NWbTvhuXKNuA1wrKJrXG8sQ1X+vkVzk1eHPpwzvEu8Svryjfi4c7DKkNBJMZyC4pelkdfiWZCbqlp8CHToQndhVKKio15Tanh25XHdbkqL7NkdFy+C/Hq3y1fC5PWVk8+MCogJbJJIAB7O6x9yh1RjTtl2R0rZyv3R5bLVKB2CABAAgBdjlaKOicGm0smyz6n3K/Hq8SfojNlW+HX05Zw6LUZZE+qcM37LOwb/j8ldm2atQXYowKtIub7j85iyxDAQSYZVUFeKnDW68ZO1FrAZcRnwW1Xwsr2Wc/EXvHsqs31dV8DvxmqfS4a+Rl2yOs1vqJVGPWp2JPg0ZNjrqbXIoosBZVUcMxmc1zxdw1bi1+C12ZbhNx0MdWEp1qWpoxXpqaMUUVNJDTNP8AcRcynmSPku6Nsn4jer+hXkboLw4x0j9Tv0dwt0R8rqGlrrdW0jd61TlXqXkiaMPHcfeS/ofrCMAQAIA0VdVFSQulmcA0d5PILqEJTlticWWRrjukS7Gz47iWs67Yxv5Mby7Uze3Gr9RSlLKt68fRFZFG2KNrGCzWiwHIJW229WOEklojNQSCAODG6Z1Vh0jIxd42mgcSFdjzULE2Z8mtzqaQv0dxKPoW0czg17TsE+cOXar8ul7t8TPh3x2+HLlD5YhgeoAEAeEgIAWV+N0tKC2NwmlHmsOQ7StNWNOfV9EZbcuuvourEccdbjlTrONo2m2t5jOwcStjdeNHRcmBRtypavj5FRRUkVFAIoRYcSd7jzKW2WSslukNaqo1x2xOhcFgIAEACAE2J4FFVOdLA4RSneCNl3gtdOVKC0l1Rivw42eaPRi5v63h+yBI+MbgBrjxCv8A01vp8jN+qp6dv/T3+oa9mUkMQPrYR9Uex1Phh7dauUjE45ic2UUbR+yMlT7LTHl/Mj2y+XC+RiaXGcQym6TVO/pDqDu+ynfj18fcjw8m3n7DCi0cijs+rf0p9FuTfEqizMk+kOhpqwYrrN6juNjY2BjGhrRkABYBY223qzckktEZKCQQ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0" name="Picture 6" descr="http://www.ahorrahoy.com/wp-content/uploads/2011/08/consejos-para-ahorrar-en-la-factura-de-telefon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6021288"/>
            <a:ext cx="504056" cy="503048"/>
          </a:xfrm>
          <a:prstGeom prst="rect">
            <a:avLst/>
          </a:prstGeom>
          <a:noFill/>
        </p:spPr>
      </p:pic>
      <p:pic>
        <p:nvPicPr>
          <p:cNvPr id="1032" name="Picture 8" descr="símbolo de correo electrónic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6021288"/>
            <a:ext cx="924866" cy="648072"/>
          </a:xfrm>
          <a:prstGeom prst="rect">
            <a:avLst/>
          </a:prstGeom>
          <a:noFill/>
        </p:spPr>
      </p:pic>
      <p:pic>
        <p:nvPicPr>
          <p:cNvPr id="1034" name="Picture 10" descr="http://www.bsponlinesolutions.com/web1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5949280"/>
            <a:ext cx="720080" cy="7200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628800"/>
            <a:ext cx="60486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395536" y="692696"/>
            <a:ext cx="842493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ACCESO APLICACIÓN  PRESUPUESTO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0"/>
            <a:ext cx="7668344" cy="548681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PRESUPUESTO 2017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395536" y="1268760"/>
            <a:ext cx="7209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>
                    <a:lumMod val="65000"/>
                  </a:schemeClr>
                </a:solidFill>
                <a:latin typeface="Aparajita" pitchFamily="34" charset="0"/>
                <a:cs typeface="Aparajita" pitchFamily="34" charset="0"/>
              </a:rPr>
              <a:t>El aplicativo Universitas XXI-Económico incorpora el módulo que facilita la Presupuestación:</a:t>
            </a:r>
            <a:endParaRPr lang="es-ES" dirty="0">
              <a:solidFill>
                <a:schemeClr val="bg1">
                  <a:lumMod val="65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9" name="8 Flecha curvada hacia la derecha"/>
          <p:cNvSpPr/>
          <p:nvPr/>
        </p:nvSpPr>
        <p:spPr>
          <a:xfrm rot="19721074">
            <a:off x="1443691" y="3949943"/>
            <a:ext cx="1008112" cy="2376264"/>
          </a:xfrm>
          <a:prstGeom prst="curv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924944"/>
            <a:ext cx="56128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95536" y="692696"/>
            <a:ext cx="842493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ACCESO APLICACIÓN  PRESUPUESTO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0"/>
            <a:ext cx="7668344" cy="548681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PRESUPUESTO 2017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8352928" cy="540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95536" y="692696"/>
            <a:ext cx="842493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ACCESO APLICACIÓN  PRESUPUESTO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0"/>
            <a:ext cx="7668344" cy="548681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PRESUPUESTO 2017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68760"/>
            <a:ext cx="7056784" cy="533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95536" y="692696"/>
            <a:ext cx="842493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PRESUPUESTOS DECENTRALIZADOS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0"/>
            <a:ext cx="7668344" cy="548681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PRESUPUESTO 2017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39552" y="2060848"/>
            <a:ext cx="828092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chemeClr val="bg1">
                    <a:lumMod val="65000"/>
                  </a:schemeClr>
                </a:solidFill>
                <a:latin typeface="Aparajita" pitchFamily="34" charset="0"/>
                <a:cs typeface="Aparajita" pitchFamily="34" charset="0"/>
              </a:rPr>
              <a:t>El  aplicativo permite la elaboración de presupuestos descentralizadamente, a nivel de Responsable de Unidad Orgánica.</a:t>
            </a:r>
          </a:p>
          <a:p>
            <a:pPr algn="just"/>
            <a:endParaRPr lang="es-ES" sz="2800" dirty="0" smtClean="0">
              <a:solidFill>
                <a:schemeClr val="bg1">
                  <a:lumMod val="6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 algn="just"/>
            <a:endParaRPr lang="es-ES" sz="2800" dirty="0" smtClean="0">
              <a:solidFill>
                <a:schemeClr val="bg1">
                  <a:lumMod val="6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 algn="just"/>
            <a:r>
              <a:rPr lang="es-ES" sz="2800" dirty="0" smtClean="0">
                <a:solidFill>
                  <a:schemeClr val="bg1">
                    <a:lumMod val="65000"/>
                  </a:schemeClr>
                </a:solidFill>
                <a:latin typeface="Aparajita" pitchFamily="34" charset="0"/>
                <a:cs typeface="Aparajita" pitchFamily="34" charset="0"/>
              </a:rPr>
              <a:t>Pasos a Seguir para la Presupuestación Descentralizada:</a:t>
            </a:r>
          </a:p>
          <a:p>
            <a:endParaRPr lang="es-ES" dirty="0" smtClean="0">
              <a:solidFill>
                <a:schemeClr val="bg1">
                  <a:lumMod val="6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endParaRPr lang="es-ES" dirty="0" smtClean="0">
              <a:solidFill>
                <a:schemeClr val="bg1">
                  <a:lumMod val="6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endParaRPr lang="es-ES" dirty="0" smtClean="0">
              <a:solidFill>
                <a:schemeClr val="bg1">
                  <a:lumMod val="6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endParaRPr lang="es-ES" dirty="0" smtClean="0">
              <a:solidFill>
                <a:schemeClr val="bg1">
                  <a:lumMod val="65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95536" y="692696"/>
            <a:ext cx="842493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PRESUPUESTOS DECENTRALIZADOS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0"/>
            <a:ext cx="7668344" cy="548681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PRESUPUESTO 2017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95536" y="1196752"/>
            <a:ext cx="84249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itchFamily="34" charset="0"/>
                <a:cs typeface="Aparajita" pitchFamily="34" charset="0"/>
              </a:rPr>
              <a:t>Solicitar  Permiso de acceso al Centro de Presupuesto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  <a:latin typeface="Aparajita" pitchFamily="34" charset="0"/>
                <a:cs typeface="Aparajita" pitchFamily="34" charset="0"/>
              </a:rPr>
              <a:t>Centro de Presupuesto: XXXX : Código de 4 dígitos, formados por las Unidades Orgánicas y Subunidad Orgánica</a:t>
            </a:r>
          </a:p>
          <a:p>
            <a:pPr marL="1257300" lvl="2" indent="-342900" algn="just">
              <a:buFont typeface="Courier New" pitchFamily="49" charset="0"/>
              <a:buChar char="o"/>
            </a:pP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  <a:latin typeface="Aparajita" pitchFamily="34" charset="0"/>
                <a:cs typeface="Aparajita" pitchFamily="34" charset="0"/>
              </a:rPr>
              <a:t>Ejemplo: La Unidad Orgánica 14.00 “Gerencia”, dispondrá de un Centro de Presupuesto1400 “Gerencia”. (nota: Unidad Orgánica con “punto”, y Centro de Presupuestación “sin punto”.</a:t>
            </a:r>
          </a:p>
          <a:p>
            <a:pPr marL="1257300" lvl="2" indent="-342900">
              <a:buFont typeface="Courier New" pitchFamily="49" charset="0"/>
              <a:buChar char="o"/>
            </a:pPr>
            <a:endParaRPr lang="es-ES" sz="1200" dirty="0" smtClean="0">
              <a:solidFill>
                <a:schemeClr val="bg1">
                  <a:lumMod val="6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ES" dirty="0" smtClean="0">
              <a:solidFill>
                <a:schemeClr val="bg1">
                  <a:lumMod val="65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760051"/>
            <a:ext cx="5771195" cy="409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95536" y="692696"/>
            <a:ext cx="842493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PRESUPUESTOS DECENTRALIZADOS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0"/>
            <a:ext cx="7668344" cy="548681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PRESUPUESTO 2017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95536" y="1196752"/>
            <a:ext cx="842493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14350" algn="just"/>
            <a:r>
              <a:rPr lang="es-E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itchFamily="34" charset="0"/>
                <a:cs typeface="Aparajita" pitchFamily="34" charset="0"/>
              </a:rPr>
              <a:t>2.ELABORACIÓN DEL PRESUPUESTO DESCENTRALIZADO:</a:t>
            </a:r>
          </a:p>
          <a:p>
            <a:pPr marL="514350" indent="-514350"/>
            <a:endParaRPr lang="es-ES" sz="2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 marL="1257300" lvl="2" indent="-342900">
              <a:buFont typeface="Courier New" pitchFamily="49" charset="0"/>
              <a:buChar char="o"/>
            </a:pPr>
            <a:endParaRPr lang="es-ES" sz="1200" dirty="0" smtClean="0">
              <a:solidFill>
                <a:schemeClr val="bg1">
                  <a:lumMod val="6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ES" dirty="0" smtClean="0">
              <a:solidFill>
                <a:schemeClr val="bg1">
                  <a:lumMod val="65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7330894" cy="478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Flecha derecha"/>
          <p:cNvSpPr/>
          <p:nvPr/>
        </p:nvSpPr>
        <p:spPr>
          <a:xfrm rot="20699226">
            <a:off x="199108" y="2691931"/>
            <a:ext cx="1584176" cy="360040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95536" y="692696"/>
            <a:ext cx="842493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PRESUPUESTOS DECENTRALIZADOS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0"/>
            <a:ext cx="7668344" cy="548681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PRESUPUESTO 2017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57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95536" y="1196752"/>
            <a:ext cx="842493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14350" algn="just"/>
            <a:r>
              <a:rPr lang="es-E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parajita" pitchFamily="34" charset="0"/>
                <a:cs typeface="Aparajita" pitchFamily="34" charset="0"/>
              </a:rPr>
              <a:t>2.ELABORACIÓN DEL PRESUPUESTO DESCENTRALIZADO:</a:t>
            </a:r>
          </a:p>
          <a:p>
            <a:pPr marL="514350" indent="-514350"/>
            <a:endParaRPr lang="es-ES" sz="2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 marL="1257300" lvl="2" indent="-342900">
              <a:buFont typeface="Courier New" pitchFamily="49" charset="0"/>
              <a:buChar char="o"/>
            </a:pPr>
            <a:endParaRPr lang="es-ES" sz="1200" dirty="0" smtClean="0">
              <a:solidFill>
                <a:schemeClr val="bg1">
                  <a:lumMod val="6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ES" dirty="0" smtClean="0">
              <a:solidFill>
                <a:schemeClr val="bg1">
                  <a:lumMod val="65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7687022" cy="439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Flecha arriba"/>
          <p:cNvSpPr/>
          <p:nvPr/>
        </p:nvSpPr>
        <p:spPr>
          <a:xfrm rot="18219137">
            <a:off x="3596315" y="2343832"/>
            <a:ext cx="465893" cy="153851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4572000" y="2492896"/>
            <a:ext cx="2952328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La Primera Pantalla, es de Consulta. Verificando, nos pasa a dar de alta nuestro Presupuesto Descentralizado</a:t>
            </a:r>
            <a:endParaRPr lang="es-E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4604</TotalTime>
  <Words>1082</Words>
  <Application>Microsoft Office PowerPoint</Application>
  <PresentationFormat>Presentación en pantalla (4:3)</PresentationFormat>
  <Paragraphs>192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PRESUPUESTO 2017</vt:lpstr>
      <vt:lpstr>PRESUPUESTO 2017</vt:lpstr>
      <vt:lpstr>PRESUPUESTO 2017</vt:lpstr>
      <vt:lpstr>PRESUPUESTO 2017</vt:lpstr>
      <vt:lpstr>PRESUPUESTO 2017</vt:lpstr>
      <vt:lpstr>PRESUPUESTO 2017</vt:lpstr>
      <vt:lpstr>PRESUPUESTO 2017</vt:lpstr>
      <vt:lpstr>PRESUPUESTO 2017</vt:lpstr>
      <vt:lpstr>PRESUPUESTO 2017</vt:lpstr>
      <vt:lpstr>PRESUPUESTO 2017</vt:lpstr>
      <vt:lpstr>PRESUPUESTO 2017</vt:lpstr>
      <vt:lpstr>PRESUPUESTO 2017</vt:lpstr>
      <vt:lpstr>PRESUPUESTO 2017</vt:lpstr>
      <vt:lpstr>PRESUPUESTO 2017</vt:lpstr>
      <vt:lpstr>Presentación de PowerPoint</vt:lpstr>
      <vt:lpstr>PRESUPUESTO 2017</vt:lpstr>
      <vt:lpstr>Presentación de PowerPoint</vt:lpstr>
      <vt:lpstr>Presentación de PowerPoint</vt:lpstr>
      <vt:lpstr>Presentación de PowerPoint</vt:lpstr>
      <vt:lpstr>Presentación de PowerPoint</vt:lpstr>
      <vt:lpstr>PRESUPUESTO 2017</vt:lpstr>
      <vt:lpstr>PRESUPUESTO 2017</vt:lpstr>
      <vt:lpstr>PRESUPUESTO 2017</vt:lpstr>
      <vt:lpstr>PRESUPUESTO 2017</vt:lpstr>
      <vt:lpstr>PRESUPUESTO 2017</vt:lpstr>
      <vt:lpstr>PRESUPUESTO 2017</vt:lpstr>
      <vt:lpstr>PRESUPUESTO 2017</vt:lpstr>
      <vt:lpstr>PRESUPUESTO 2017</vt:lpstr>
      <vt:lpstr>PRESUPUESTO 2017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FORMACIÓN DEL PAS 2013</dc:title>
  <dc:creator>j.reche</dc:creator>
  <cp:lastModifiedBy>Ruiz Guillo, Laura</cp:lastModifiedBy>
  <cp:revision>103</cp:revision>
  <dcterms:created xsi:type="dcterms:W3CDTF">2013-07-10T10:54:30Z</dcterms:created>
  <dcterms:modified xsi:type="dcterms:W3CDTF">2016-09-02T06:47:37Z</dcterms:modified>
</cp:coreProperties>
</file>