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347" r:id="rId3"/>
    <p:sldId id="599" r:id="rId4"/>
    <p:sldId id="643" r:id="rId5"/>
    <p:sldId id="644" r:id="rId6"/>
    <p:sldId id="645" r:id="rId7"/>
    <p:sldId id="646" r:id="rId8"/>
    <p:sldId id="649" r:id="rId9"/>
    <p:sldId id="648" r:id="rId10"/>
    <p:sldId id="647" r:id="rId11"/>
    <p:sldId id="651" r:id="rId12"/>
    <p:sldId id="650" r:id="rId13"/>
    <p:sldId id="652" r:id="rId14"/>
    <p:sldId id="654" r:id="rId15"/>
    <p:sldId id="653" r:id="rId16"/>
    <p:sldId id="655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Print" pitchFamily="2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1C1C1C"/>
    <a:srgbClr val="FF9900"/>
    <a:srgbClr val="CC6600"/>
    <a:srgbClr val="FFFF00"/>
    <a:srgbClr val="FFCC00"/>
    <a:srgbClr val="FFFF99"/>
    <a:srgbClr val="0033CC"/>
    <a:srgbClr val="0000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2" autoAdjust="0"/>
    <p:restoredTop sz="93981" autoAdjust="0"/>
  </p:normalViewPr>
  <p:slideViewPr>
    <p:cSldViewPr>
      <p:cViewPr varScale="1">
        <p:scale>
          <a:sx n="64" d="100"/>
          <a:sy n="6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7304CF-CEB3-4772-8307-CC4173150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AAA8EFA-9F5A-4522-B5EC-EBE42D5297D1}" type="pres">
      <dgm:prSet presAssocID="{EA7304CF-CEB3-4772-8307-CC4173150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570F9CEB-0035-41F5-8A1B-D51D476D4AFC}" type="presOf" srcId="{EA7304CF-CEB3-4772-8307-CC4173150F3B}" destId="{9AAA8EFA-9F5A-4522-B5EC-EBE42D5297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DEDD6FE-CCEE-460F-B472-81FC4E49C3B0}" type="datetimeFigureOut">
              <a:rPr lang="es-ES"/>
              <a:pPr>
                <a:defRPr/>
              </a:pPr>
              <a:t>19/09/2017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0B3B118-1DBB-4D27-A886-4ED368AF54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259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24F6B40-9923-42CA-8086-58F1143A9F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126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D03AE-0D0A-4741-BA24-55F548AE7218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10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850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11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1065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12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4756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13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712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14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401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15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527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2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3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688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4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526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5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38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6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8893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7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100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8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33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832C6C-AC37-405B-B45F-CAB5E36AE875}" type="slidenum">
              <a:rPr lang="es-ES" sz="1200">
                <a:latin typeface="Arial" charset="0"/>
              </a:rPr>
              <a:pPr algn="r"/>
              <a:t>9</a:t>
            </a:fld>
            <a:endParaRPr lang="es-ES" sz="120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324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39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7 Rectángulo redondeado"/>
          <p:cNvSpPr/>
          <p:nvPr userDrawn="1"/>
        </p:nvSpPr>
        <p:spPr>
          <a:xfrm>
            <a:off x="5003800" y="0"/>
            <a:ext cx="4140200" cy="765175"/>
          </a:xfrm>
          <a:prstGeom prst="roundRect">
            <a:avLst/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FORMACIÓN PAS 2016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Batang" pitchFamily="18" charset="-127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2EA2-43D2-4615-B773-75A6E3B589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2919-FA3A-491B-A332-87CEE11E98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4BE7A-E3B9-4B79-9F6D-01291B06A4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9799A-821F-4890-8623-9C4626B505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47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620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395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77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923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495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62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58CAF-1094-4128-8A55-CCAC7DF95CC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242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84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58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850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50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0DC81-91C1-472E-BB0D-F92A84D584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4E1AB-B921-482C-87D7-FC61386355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EC3F9-D612-4C30-B0EC-CAD8B05CDF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D7535-B061-42FD-B8D4-6AFD94A375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74BB9-D6F2-4C49-970E-A4DADCD728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C5AFC-55EF-476E-BB90-CDB6DAA9A3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86C75-1BA9-4E2E-AE58-563E31C28B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9C58CAF-1094-4128-8A55-CCAC7DF95C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3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A285-1DCC-4BDC-AE81-AF3B32A8B9CD}" type="datetimeFigureOut">
              <a:rPr lang="es-ES" smtClean="0"/>
              <a:pPr/>
              <a:t>19/09/2017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178A3-C894-46DA-8FE1-6DA6C1626F4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48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10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10" Type="http://schemas.openxmlformats.org/officeDocument/2006/relationships/image" Target="../media/image11.png"/><Relationship Id="rId4" Type="http://schemas.openxmlformats.org/officeDocument/2006/relationships/diagramLayout" Target="../diagrams/layout11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10" Type="http://schemas.openxmlformats.org/officeDocument/2006/relationships/image" Target="../media/image12.png"/><Relationship Id="rId4" Type="http://schemas.openxmlformats.org/officeDocument/2006/relationships/diagramLayout" Target="../diagrams/layout12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13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7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8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756568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sp>
        <p:nvSpPr>
          <p:cNvPr id="15363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9C4A-1451-4552-AA5E-EE8FFFCF247A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57188" y="1285875"/>
            <a:ext cx="86407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" sz="4000" b="1">
              <a:solidFill>
                <a:srgbClr val="000066"/>
              </a:solidFill>
            </a:endParaRPr>
          </a:p>
          <a:p>
            <a:pPr algn="just"/>
            <a:endParaRPr lang="es-ES" sz="2400" b="1"/>
          </a:p>
        </p:txBody>
      </p:sp>
      <p:sp>
        <p:nvSpPr>
          <p:cNvPr id="9" name="8 Rectángulo redondeado"/>
          <p:cNvSpPr/>
          <p:nvPr/>
        </p:nvSpPr>
        <p:spPr>
          <a:xfrm>
            <a:off x="721527" y="2321967"/>
            <a:ext cx="8047616" cy="3220749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PAGO </a:t>
            </a:r>
          </a:p>
          <a:p>
            <a:pPr algn="ctr"/>
            <a:r>
              <a:rPr lang="es-E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FACTURAS</a:t>
            </a:r>
          </a:p>
          <a:p>
            <a:pPr algn="ctr"/>
            <a:r>
              <a:rPr lang="es-E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INTERNAS</a:t>
            </a:r>
            <a:endParaRPr lang="es-ES" sz="4000" dirty="0">
              <a:solidFill>
                <a:srgbClr val="FFFFFF"/>
              </a:solidFill>
              <a:ea typeface="ＭＳ Ｐゴシック" pitchFamily="34" charset="-128"/>
            </a:endParaRPr>
          </a:p>
          <a:p>
            <a:pPr algn="ctr"/>
            <a:endParaRPr lang="es-ES" sz="4000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838622" y="1252745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873375" y="404664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2123728" y="2924944"/>
            <a:ext cx="482453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PAGO DE FACTURA INTERNA: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Módulo: </a:t>
            </a:r>
            <a:r>
              <a:rPr lang="es-ES" b="1" dirty="0" err="1" smtClean="0">
                <a:latin typeface="Palatino Linotype" pitchFamily="18" charset="0"/>
              </a:rPr>
              <a:t>Docuconta</a:t>
            </a:r>
            <a:endParaRPr lang="es-ES" b="1" dirty="0" smtClean="0">
              <a:latin typeface="Palatino Linotype" pitchFamily="18" charset="0"/>
            </a:endParaRP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Documento:  ADO</a:t>
            </a:r>
          </a:p>
          <a:p>
            <a:pPr algn="ctr"/>
            <a:endParaRPr lang="es-ES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3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873375" y="404664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1412776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0 Rectángulo"/>
          <p:cNvSpPr/>
          <p:nvPr/>
        </p:nvSpPr>
        <p:spPr>
          <a:xfrm>
            <a:off x="2987824" y="1340768"/>
            <a:ext cx="4464496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2.) A.D.O. (DOCUCONTA)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2348880"/>
            <a:ext cx="6975183" cy="423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18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51344" y="474834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1412776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0 Rectángulo"/>
          <p:cNvSpPr/>
          <p:nvPr/>
        </p:nvSpPr>
        <p:spPr>
          <a:xfrm>
            <a:off x="2987824" y="1340768"/>
            <a:ext cx="4464496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2.) A.D.O. (DOCUCONTA)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38728" y="2348880"/>
            <a:ext cx="727772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5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51344" y="474834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11381" y="1123008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0 Rectángulo"/>
          <p:cNvSpPr/>
          <p:nvPr/>
        </p:nvSpPr>
        <p:spPr>
          <a:xfrm>
            <a:off x="2941923" y="1038608"/>
            <a:ext cx="4464496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2.) A.D.O. (DOCUCONTA)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59632" y="1867531"/>
            <a:ext cx="641032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51344" y="474834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15616" y="1196752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0 Rectángulo"/>
          <p:cNvSpPr/>
          <p:nvPr/>
        </p:nvSpPr>
        <p:spPr>
          <a:xfrm>
            <a:off x="2987824" y="1124744"/>
            <a:ext cx="4464496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2.) A.D.O. (DOCUCONTA)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1926569"/>
            <a:ext cx="6698357" cy="47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15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51344" y="474834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2123728" y="2924944"/>
            <a:ext cx="4824536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r>
              <a:rPr lang="es-ES" b="1" dirty="0" smtClean="0">
                <a:latin typeface="Palatino Linotype" pitchFamily="18" charset="0"/>
              </a:rPr>
              <a:t>Remitir:  </a:t>
            </a:r>
            <a:r>
              <a:rPr lang="es-ES" dirty="0" smtClean="0">
                <a:latin typeface="Palatino Linotype" pitchFamily="18" charset="0"/>
              </a:rPr>
              <a:t>1. </a:t>
            </a:r>
            <a:r>
              <a:rPr lang="es-ES" b="1" dirty="0" smtClean="0">
                <a:latin typeface="Palatino Linotype" pitchFamily="18" charset="0"/>
              </a:rPr>
              <a:t>Documento ADO </a:t>
            </a:r>
          </a:p>
          <a:p>
            <a:r>
              <a:rPr lang="es-ES" b="1" dirty="0">
                <a:latin typeface="Palatino Linotype" pitchFamily="18" charset="0"/>
              </a:rPr>
              <a:t> </a:t>
            </a:r>
            <a:r>
              <a:rPr lang="es-ES" b="1" dirty="0" smtClean="0">
                <a:latin typeface="Palatino Linotype" pitchFamily="18" charset="0"/>
              </a:rPr>
              <a:t>                </a:t>
            </a:r>
            <a:r>
              <a:rPr lang="es-ES" dirty="0" smtClean="0">
                <a:latin typeface="Palatino Linotype" pitchFamily="18" charset="0"/>
              </a:rPr>
              <a:t>2. </a:t>
            </a:r>
            <a:r>
              <a:rPr lang="es-ES" b="1" dirty="0" smtClean="0">
                <a:latin typeface="Palatino Linotype" pitchFamily="18" charset="0"/>
              </a:rPr>
              <a:t>Fra. Interna (doc. Ingreso)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sz="2400" b="1" dirty="0" smtClean="0">
                <a:latin typeface="Palatino Linotype" pitchFamily="18" charset="0"/>
              </a:rPr>
              <a:t>a CEGECA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endParaRPr lang="es-ES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2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2123728" y="2924944"/>
            <a:ext cx="4824536" cy="26161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PAGO DE FACTURA INTERNA: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Módulo: Documenta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Documento: Expediente de Reserva</a:t>
            </a:r>
          </a:p>
          <a:p>
            <a:pPr algn="ctr"/>
            <a:r>
              <a:rPr lang="es-ES" b="1" dirty="0" smtClean="0">
                <a:latin typeface="Palatino Linotype" pitchFamily="18" charset="0"/>
              </a:rPr>
              <a:t>Enlazado al </a:t>
            </a:r>
            <a:r>
              <a:rPr lang="es-ES" sz="2000" b="1" dirty="0" smtClean="0">
                <a:latin typeface="Palatino Linotype" pitchFamily="18" charset="0"/>
              </a:rPr>
              <a:t>00002</a:t>
            </a:r>
            <a:r>
              <a:rPr lang="es-ES" b="1" dirty="0" smtClean="0">
                <a:latin typeface="Palatino Linotype" pitchFamily="18" charset="0"/>
              </a:rPr>
              <a:t> de </a:t>
            </a:r>
            <a:r>
              <a:rPr lang="es-ES" b="1" dirty="0" err="1" smtClean="0">
                <a:latin typeface="Palatino Linotype" pitchFamily="18" charset="0"/>
              </a:rPr>
              <a:t>Fras.Internas</a:t>
            </a:r>
            <a:r>
              <a:rPr lang="es-ES" b="1" dirty="0" smtClean="0">
                <a:latin typeface="Palatino Linotype" pitchFamily="18" charset="0"/>
              </a:rPr>
              <a:t>.</a:t>
            </a:r>
          </a:p>
          <a:p>
            <a:pPr algn="ctr"/>
            <a:endParaRPr lang="es-ES" dirty="0">
              <a:latin typeface="Palatino Linotype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0461" y="1512093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</p:spTree>
    <p:extLst>
      <p:ext uri="{BB962C8B-B14F-4D97-AF65-F5344CB8AC3E}">
        <p14:creationId xmlns:p14="http://schemas.microsoft.com/office/powerpoint/2010/main" val="36779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2123728" y="2924944"/>
            <a:ext cx="4824536" cy="26161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PAGO DE FACTURA INTERNA: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Módulo: Documenta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Documento: Expediente de Reserva</a:t>
            </a:r>
          </a:p>
          <a:p>
            <a:pPr algn="ctr"/>
            <a:r>
              <a:rPr lang="es-ES" b="1" dirty="0" smtClean="0">
                <a:latin typeface="Palatino Linotype" pitchFamily="18" charset="0"/>
              </a:rPr>
              <a:t>Enlazado al </a:t>
            </a:r>
            <a:r>
              <a:rPr lang="es-ES" sz="2000" b="1" dirty="0" smtClean="0">
                <a:latin typeface="Palatino Linotype" pitchFamily="18" charset="0"/>
              </a:rPr>
              <a:t>00002</a:t>
            </a:r>
            <a:r>
              <a:rPr lang="es-ES" b="1" dirty="0" smtClean="0">
                <a:latin typeface="Palatino Linotype" pitchFamily="18" charset="0"/>
              </a:rPr>
              <a:t> de </a:t>
            </a:r>
            <a:r>
              <a:rPr lang="es-ES" b="1" dirty="0" err="1" smtClean="0">
                <a:latin typeface="Palatino Linotype" pitchFamily="18" charset="0"/>
              </a:rPr>
              <a:t>Fras.Internas</a:t>
            </a:r>
            <a:r>
              <a:rPr lang="es-ES" b="1" dirty="0" smtClean="0">
                <a:latin typeface="Palatino Linotype" pitchFamily="18" charset="0"/>
              </a:rPr>
              <a:t>.</a:t>
            </a:r>
          </a:p>
          <a:p>
            <a:pPr algn="ctr"/>
            <a:endParaRPr lang="es-ES" dirty="0">
              <a:latin typeface="Palatino Linotype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105150" y="227596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558" y="1393069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0 Rectángulo"/>
          <p:cNvSpPr/>
          <p:nvPr/>
        </p:nvSpPr>
        <p:spPr>
          <a:xfrm>
            <a:off x="2266238" y="1191409"/>
            <a:ext cx="648072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1.) </a:t>
            </a:r>
            <a:r>
              <a:rPr lang="es-ES" dirty="0" err="1" smtClean="0">
                <a:latin typeface="Palatino Linotype" pitchFamily="18" charset="0"/>
              </a:rPr>
              <a:t>Expte</a:t>
            </a:r>
            <a:r>
              <a:rPr lang="es-ES" dirty="0" smtClean="0">
                <a:latin typeface="Palatino Linotype" pitchFamily="18" charset="0"/>
              </a:rPr>
              <a:t>. de Reserva (DOCUMENTA) enlazado al </a:t>
            </a:r>
            <a:r>
              <a:rPr lang="es-ES" dirty="0" err="1" smtClean="0">
                <a:latin typeface="Palatino Linotype" pitchFamily="18" charset="0"/>
              </a:rPr>
              <a:t>Expte</a:t>
            </a:r>
            <a:r>
              <a:rPr lang="es-ES" dirty="0" smtClean="0">
                <a:latin typeface="Palatino Linotype" pitchFamily="18" charset="0"/>
              </a:rPr>
              <a:t>. General de Facturas Internas (201X/000002)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2348880"/>
            <a:ext cx="725086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01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105150" y="477720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9162" y="1526455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0 Rectángulo"/>
          <p:cNvSpPr/>
          <p:nvPr/>
        </p:nvSpPr>
        <p:spPr>
          <a:xfrm>
            <a:off x="2321968" y="1387888"/>
            <a:ext cx="648072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1.) </a:t>
            </a:r>
            <a:r>
              <a:rPr lang="es-ES" dirty="0" err="1" smtClean="0">
                <a:latin typeface="Palatino Linotype" pitchFamily="18" charset="0"/>
              </a:rPr>
              <a:t>Expte</a:t>
            </a:r>
            <a:r>
              <a:rPr lang="es-ES" dirty="0" smtClean="0">
                <a:latin typeface="Palatino Linotype" pitchFamily="18" charset="0"/>
              </a:rPr>
              <a:t>. de Reserva (DOCUMENTA) enlazado al </a:t>
            </a:r>
            <a:r>
              <a:rPr lang="es-ES" dirty="0" err="1" smtClean="0">
                <a:latin typeface="Palatino Linotype" pitchFamily="18" charset="0"/>
              </a:rPr>
              <a:t>Expte</a:t>
            </a:r>
            <a:r>
              <a:rPr lang="es-ES" dirty="0" smtClean="0">
                <a:latin typeface="Palatino Linotype" pitchFamily="18" charset="0"/>
              </a:rPr>
              <a:t>. General de Facturas Internas (201X/000002)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7639" y="2568265"/>
            <a:ext cx="7708722" cy="320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15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0461" y="1512093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2123728" y="2924944"/>
            <a:ext cx="482453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PAGO DE FACTURA INTERNA: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Módulo: Justificante de Gasto</a:t>
            </a:r>
          </a:p>
          <a:p>
            <a:pPr algn="ctr"/>
            <a:endParaRPr lang="es-ES" b="1" dirty="0" smtClean="0">
              <a:latin typeface="Palatino Linotype" pitchFamily="18" charset="0"/>
            </a:endParaRPr>
          </a:p>
          <a:p>
            <a:pPr algn="ctr"/>
            <a:r>
              <a:rPr lang="es-ES" b="1" dirty="0" smtClean="0">
                <a:latin typeface="Palatino Linotype" pitchFamily="18" charset="0"/>
              </a:rPr>
              <a:t>Documento:  Justificante de Cargo</a:t>
            </a:r>
          </a:p>
          <a:p>
            <a:pPr algn="ctr"/>
            <a:endParaRPr lang="es-ES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972304" y="322741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4194" y="1332035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0 Rectángulo"/>
          <p:cNvSpPr/>
          <p:nvPr/>
        </p:nvSpPr>
        <p:spPr>
          <a:xfrm>
            <a:off x="3563888" y="1191344"/>
            <a:ext cx="4464496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2.) Justificante de Gasto (DOCUCONTA)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33487" y="2172268"/>
            <a:ext cx="66770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99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65916" y="478259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1412776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0 Rectángulo"/>
          <p:cNvSpPr/>
          <p:nvPr/>
        </p:nvSpPr>
        <p:spPr>
          <a:xfrm>
            <a:off x="2987824" y="1340768"/>
            <a:ext cx="4464496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2.) Justificante de Gasto (DOCUCONTA)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2132857"/>
            <a:ext cx="6624736" cy="463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83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105150" y="448049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1412776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0 Rectángulo"/>
          <p:cNvSpPr/>
          <p:nvPr/>
        </p:nvSpPr>
        <p:spPr>
          <a:xfrm>
            <a:off x="2987824" y="1340768"/>
            <a:ext cx="4464496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2.) Justificante de Gasto (DOCUCONTA)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2132856"/>
            <a:ext cx="59626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23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  <a:t/>
            </a:r>
            <a:br>
              <a:rPr lang="es-ES" sz="4500" dirty="0" smtClean="0">
                <a:solidFill>
                  <a:srgbClr val="1C1C1C"/>
                </a:solidFill>
                <a:latin typeface="Segoe Print" pitchFamily="2" charset="0"/>
                <a:ea typeface="ＭＳ Ｐゴシック" pitchFamily="34" charset="-128"/>
              </a:rPr>
            </a:br>
            <a:endParaRPr lang="es-ES" sz="4500" dirty="0" smtClean="0">
              <a:solidFill>
                <a:srgbClr val="1C1C1C"/>
              </a:solidFill>
              <a:latin typeface="Segoe Print" pitchFamily="2" charset="0"/>
              <a:ea typeface="ＭＳ Ｐゴシック" pitchFamily="34" charset="-128"/>
            </a:endParaRPr>
          </a:p>
        </p:txBody>
      </p:sp>
      <p:sp>
        <p:nvSpPr>
          <p:cNvPr id="2052" name="5 Marcador de número de diapositiva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9917340-DEC8-4ACA-813C-82D4855D1FD3}" type="slidenum">
              <a:rPr lang="es-ES"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s-ES" sz="1200">
              <a:solidFill>
                <a:schemeClr val="tx1">
                  <a:tint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222874809"/>
              </p:ext>
            </p:extLst>
          </p:nvPr>
        </p:nvGraphicFramePr>
        <p:xfrm>
          <a:off x="971600" y="6165304"/>
          <a:ext cx="734481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283" y="252041"/>
            <a:ext cx="2647950" cy="8191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873375" y="404664"/>
            <a:ext cx="581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Servicio de Gestión Presupuestaria y Patrimonial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1412776"/>
            <a:ext cx="1276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0 Rectángulo"/>
          <p:cNvSpPr/>
          <p:nvPr/>
        </p:nvSpPr>
        <p:spPr>
          <a:xfrm>
            <a:off x="2987824" y="1340768"/>
            <a:ext cx="4464496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>
                <a:latin typeface="Palatino Linotype" pitchFamily="18" charset="0"/>
              </a:rPr>
              <a:t>2.) A.D.O. (DOCUCONTA)</a:t>
            </a:r>
            <a:endParaRPr lang="es-ES" dirty="0">
              <a:latin typeface="Palatino Linotype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6118" y="2636912"/>
            <a:ext cx="753792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15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anchor="ctr"/>
      <a:lstStyle>
        <a:defPPr algn="ctr">
          <a:defRPr sz="4800" b="1" dirty="0">
            <a:solidFill>
              <a:srgbClr val="1C1C1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ea typeface="MS PGothic" pitchFamily="34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5579</TotalTime>
  <Words>305</Words>
  <Application>Microsoft Office PowerPoint</Application>
  <PresentationFormat>Presentación en pantalla (4:3)</PresentationFormat>
  <Paragraphs>109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Batang</vt:lpstr>
      <vt:lpstr>ＭＳ Ｐゴシック</vt:lpstr>
      <vt:lpstr>Arial</vt:lpstr>
      <vt:lpstr>Bookman Old Style</vt:lpstr>
      <vt:lpstr>Calibri</vt:lpstr>
      <vt:lpstr>Palatino Linotype</vt:lpstr>
      <vt:lpstr>Segoe Print</vt:lpstr>
      <vt:lpstr>Diseño predeterminado</vt:lpstr>
      <vt:lpstr>Diseño personalizado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Formador de Formadores</dc:title>
  <dc:creator>umh</dc:creator>
  <cp:lastModifiedBy>Perez Mas, Alicia Teresa</cp:lastModifiedBy>
  <cp:revision>486</cp:revision>
  <dcterms:created xsi:type="dcterms:W3CDTF">2009-03-12T12:37:56Z</dcterms:created>
  <dcterms:modified xsi:type="dcterms:W3CDTF">2017-09-19T07:00:47Z</dcterms:modified>
</cp:coreProperties>
</file>