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3"/>
  </p:notesMasterIdLst>
  <p:handoutMasterIdLst>
    <p:handoutMasterId r:id="rId34"/>
  </p:handoutMasterIdLst>
  <p:sldIdLst>
    <p:sldId id="257" r:id="rId2"/>
    <p:sldId id="279" r:id="rId3"/>
    <p:sldId id="276" r:id="rId4"/>
    <p:sldId id="318" r:id="rId5"/>
    <p:sldId id="319" r:id="rId6"/>
    <p:sldId id="278" r:id="rId7"/>
    <p:sldId id="258" r:id="rId8"/>
    <p:sldId id="329" r:id="rId9"/>
    <p:sldId id="290" r:id="rId10"/>
    <p:sldId id="304" r:id="rId11"/>
    <p:sldId id="310" r:id="rId12"/>
    <p:sldId id="327" r:id="rId13"/>
    <p:sldId id="330" r:id="rId14"/>
    <p:sldId id="328" r:id="rId15"/>
    <p:sldId id="280" r:id="rId16"/>
    <p:sldId id="259" r:id="rId17"/>
    <p:sldId id="282" r:id="rId18"/>
    <p:sldId id="294" r:id="rId19"/>
    <p:sldId id="292" r:id="rId20"/>
    <p:sldId id="332" r:id="rId21"/>
    <p:sldId id="333" r:id="rId22"/>
    <p:sldId id="334" r:id="rId23"/>
    <p:sldId id="335" r:id="rId24"/>
    <p:sldId id="296" r:id="rId25"/>
    <p:sldId id="297" r:id="rId26"/>
    <p:sldId id="298" r:id="rId27"/>
    <p:sldId id="336" r:id="rId28"/>
    <p:sldId id="337" r:id="rId29"/>
    <p:sldId id="301" r:id="rId30"/>
    <p:sldId id="338" r:id="rId31"/>
    <p:sldId id="339" r:id="rId32"/>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5" autoAdjust="0"/>
    <p:restoredTop sz="94660"/>
  </p:normalViewPr>
  <p:slideViewPr>
    <p:cSldViewPr>
      <p:cViewPr>
        <p:scale>
          <a:sx n="66" d="100"/>
          <a:sy n="66" d="100"/>
        </p:scale>
        <p:origin x="7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5659" cy="496411"/>
          </a:xfrm>
          <a:prstGeom prst="rect">
            <a:avLst/>
          </a:prstGeom>
        </p:spPr>
        <p:txBody>
          <a:bodyPr vert="horz" lIns="91433" tIns="45717" rIns="91433" bIns="45717" rtlCol="0"/>
          <a:lstStyle>
            <a:lvl1pPr algn="l">
              <a:defRPr sz="1200"/>
            </a:lvl1pPr>
          </a:lstStyle>
          <a:p>
            <a:endParaRPr lang="es-ES" dirty="0"/>
          </a:p>
        </p:txBody>
      </p:sp>
      <p:sp>
        <p:nvSpPr>
          <p:cNvPr id="3" name="2 Marcador de fecha"/>
          <p:cNvSpPr>
            <a:spLocks noGrp="1"/>
          </p:cNvSpPr>
          <p:nvPr>
            <p:ph type="dt" sz="quarter" idx="1"/>
          </p:nvPr>
        </p:nvSpPr>
        <p:spPr>
          <a:xfrm>
            <a:off x="3850444" y="1"/>
            <a:ext cx="2945659" cy="496411"/>
          </a:xfrm>
          <a:prstGeom prst="rect">
            <a:avLst/>
          </a:prstGeom>
        </p:spPr>
        <p:txBody>
          <a:bodyPr vert="horz" lIns="91433" tIns="45717" rIns="91433" bIns="45717" rtlCol="0"/>
          <a:lstStyle>
            <a:lvl1pPr algn="r">
              <a:defRPr sz="1200"/>
            </a:lvl1pPr>
          </a:lstStyle>
          <a:p>
            <a:fld id="{9AFFF55A-C90B-474A-B660-B53C4B118391}" type="datetimeFigureOut">
              <a:rPr lang="es-ES" smtClean="0"/>
              <a:pPr/>
              <a:t>18/01/2018</a:t>
            </a:fld>
            <a:endParaRPr lang="es-ES" dirty="0"/>
          </a:p>
        </p:txBody>
      </p:sp>
      <p:sp>
        <p:nvSpPr>
          <p:cNvPr id="4" name="3 Marcador de pie de página"/>
          <p:cNvSpPr>
            <a:spLocks noGrp="1"/>
          </p:cNvSpPr>
          <p:nvPr>
            <p:ph type="ftr" sz="quarter" idx="2"/>
          </p:nvPr>
        </p:nvSpPr>
        <p:spPr>
          <a:xfrm>
            <a:off x="1" y="9430091"/>
            <a:ext cx="2945659" cy="496411"/>
          </a:xfrm>
          <a:prstGeom prst="rect">
            <a:avLst/>
          </a:prstGeom>
        </p:spPr>
        <p:txBody>
          <a:bodyPr vert="horz" lIns="91433" tIns="45717" rIns="91433" bIns="45717"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850444" y="9430091"/>
            <a:ext cx="2945659" cy="496411"/>
          </a:xfrm>
          <a:prstGeom prst="rect">
            <a:avLst/>
          </a:prstGeom>
        </p:spPr>
        <p:txBody>
          <a:bodyPr vert="horz" lIns="91433" tIns="45717" rIns="91433" bIns="45717" rtlCol="0" anchor="b"/>
          <a:lstStyle>
            <a:lvl1pPr algn="r">
              <a:defRPr sz="1200"/>
            </a:lvl1pPr>
          </a:lstStyle>
          <a:p>
            <a:fld id="{3C92D8B3-9A2F-4E83-BB0C-8D859F4F5C9C}" type="slidenum">
              <a:rPr lang="es-ES" smtClean="0"/>
              <a:pPr/>
              <a:t>‹Nº›</a:t>
            </a:fld>
            <a:endParaRPr lang="es-ES" dirty="0"/>
          </a:p>
        </p:txBody>
      </p:sp>
    </p:spTree>
    <p:extLst>
      <p:ext uri="{BB962C8B-B14F-4D97-AF65-F5344CB8AC3E}">
        <p14:creationId xmlns:p14="http://schemas.microsoft.com/office/powerpoint/2010/main" val="3380838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lang="es-ES"/>
          </a:p>
        </p:txBody>
      </p:sp>
      <p:sp>
        <p:nvSpPr>
          <p:cNvPr id="3" name="2 Marcador de fecha"/>
          <p:cNvSpPr>
            <a:spLocks noGrp="1"/>
          </p:cNvSpPr>
          <p:nvPr>
            <p:ph type="dt" idx="1"/>
          </p:nvPr>
        </p:nvSpPr>
        <p:spPr>
          <a:xfrm>
            <a:off x="3849689" y="0"/>
            <a:ext cx="2946400" cy="496888"/>
          </a:xfrm>
          <a:prstGeom prst="rect">
            <a:avLst/>
          </a:prstGeom>
        </p:spPr>
        <p:txBody>
          <a:bodyPr vert="horz" lIns="91433" tIns="45717" rIns="91433" bIns="45717" rtlCol="0"/>
          <a:lstStyle>
            <a:lvl1pPr algn="r">
              <a:defRPr sz="1200"/>
            </a:lvl1pPr>
          </a:lstStyle>
          <a:p>
            <a:fld id="{2CDA6FA0-A341-43F0-B738-3824D6125ACF}" type="datetimeFigureOut">
              <a:rPr lang="es-ES" smtClean="0"/>
              <a:pPr/>
              <a:t>18/01/2018</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3" tIns="45717" rIns="91433" bIns="45717" rtlCol="0" anchor="ctr"/>
          <a:lstStyle/>
          <a:p>
            <a:endParaRPr lang="es-ES"/>
          </a:p>
        </p:txBody>
      </p:sp>
      <p:sp>
        <p:nvSpPr>
          <p:cNvPr id="5" name="4 Marcador de notas"/>
          <p:cNvSpPr>
            <a:spLocks noGrp="1"/>
          </p:cNvSpPr>
          <p:nvPr>
            <p:ph type="body" sz="quarter" idx="3"/>
          </p:nvPr>
        </p:nvSpPr>
        <p:spPr>
          <a:xfrm>
            <a:off x="679451" y="4716464"/>
            <a:ext cx="5438775" cy="4467225"/>
          </a:xfrm>
          <a:prstGeom prst="rect">
            <a:avLst/>
          </a:prstGeom>
        </p:spPr>
        <p:txBody>
          <a:bodyPr vert="horz" lIns="91433" tIns="45717" rIns="91433" bIns="45717"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9750"/>
            <a:ext cx="2946400" cy="496888"/>
          </a:xfrm>
          <a:prstGeom prst="rect">
            <a:avLst/>
          </a:prstGeom>
        </p:spPr>
        <p:txBody>
          <a:bodyPr vert="horz" lIns="91433" tIns="45717" rIns="91433" bIns="45717"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9689" y="9429750"/>
            <a:ext cx="2946400" cy="496888"/>
          </a:xfrm>
          <a:prstGeom prst="rect">
            <a:avLst/>
          </a:prstGeom>
        </p:spPr>
        <p:txBody>
          <a:bodyPr vert="horz" lIns="91433" tIns="45717" rIns="91433" bIns="45717" rtlCol="0" anchor="b"/>
          <a:lstStyle>
            <a:lvl1pPr algn="r">
              <a:defRPr sz="1200"/>
            </a:lvl1pPr>
          </a:lstStyle>
          <a:p>
            <a:fld id="{8AC910D1-1A4F-4546-9151-863F196F7B9B}" type="slidenum">
              <a:rPr lang="es-ES" smtClean="0"/>
              <a:pPr/>
              <a:t>‹Nº›</a:t>
            </a:fld>
            <a:endParaRPr lang="es-ES"/>
          </a:p>
        </p:txBody>
      </p:sp>
    </p:spTree>
    <p:extLst>
      <p:ext uri="{BB962C8B-B14F-4D97-AF65-F5344CB8AC3E}">
        <p14:creationId xmlns:p14="http://schemas.microsoft.com/office/powerpoint/2010/main" val="3031769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a:t>
            </a:fld>
            <a:endParaRPr lang="es-ES"/>
          </a:p>
        </p:txBody>
      </p:sp>
    </p:spTree>
    <p:extLst>
      <p:ext uri="{BB962C8B-B14F-4D97-AF65-F5344CB8AC3E}">
        <p14:creationId xmlns:p14="http://schemas.microsoft.com/office/powerpoint/2010/main" val="3371941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10</a:t>
            </a:fld>
            <a:endParaRPr lang="es-ES"/>
          </a:p>
        </p:txBody>
      </p:sp>
    </p:spTree>
    <p:extLst>
      <p:ext uri="{BB962C8B-B14F-4D97-AF65-F5344CB8AC3E}">
        <p14:creationId xmlns:p14="http://schemas.microsoft.com/office/powerpoint/2010/main" val="1514206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11</a:t>
            </a:fld>
            <a:endParaRPr lang="es-ES"/>
          </a:p>
        </p:txBody>
      </p:sp>
    </p:spTree>
    <p:extLst>
      <p:ext uri="{BB962C8B-B14F-4D97-AF65-F5344CB8AC3E}">
        <p14:creationId xmlns:p14="http://schemas.microsoft.com/office/powerpoint/2010/main" val="3645022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12</a:t>
            </a:fld>
            <a:endParaRPr lang="es-ES"/>
          </a:p>
        </p:txBody>
      </p:sp>
    </p:spTree>
    <p:extLst>
      <p:ext uri="{BB962C8B-B14F-4D97-AF65-F5344CB8AC3E}">
        <p14:creationId xmlns:p14="http://schemas.microsoft.com/office/powerpoint/2010/main" val="2776594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13</a:t>
            </a:fld>
            <a:endParaRPr lang="es-ES"/>
          </a:p>
        </p:txBody>
      </p:sp>
    </p:spTree>
    <p:extLst>
      <p:ext uri="{BB962C8B-B14F-4D97-AF65-F5344CB8AC3E}">
        <p14:creationId xmlns:p14="http://schemas.microsoft.com/office/powerpoint/2010/main" val="1198767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14</a:t>
            </a:fld>
            <a:endParaRPr lang="es-ES"/>
          </a:p>
        </p:txBody>
      </p:sp>
    </p:spTree>
    <p:extLst>
      <p:ext uri="{BB962C8B-B14F-4D97-AF65-F5344CB8AC3E}">
        <p14:creationId xmlns:p14="http://schemas.microsoft.com/office/powerpoint/2010/main" val="1696397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15</a:t>
            </a:fld>
            <a:endParaRPr lang="es-ES"/>
          </a:p>
        </p:txBody>
      </p:sp>
    </p:spTree>
    <p:extLst>
      <p:ext uri="{BB962C8B-B14F-4D97-AF65-F5344CB8AC3E}">
        <p14:creationId xmlns:p14="http://schemas.microsoft.com/office/powerpoint/2010/main" val="3402317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16</a:t>
            </a:fld>
            <a:endParaRPr lang="es-ES"/>
          </a:p>
        </p:txBody>
      </p:sp>
    </p:spTree>
    <p:extLst>
      <p:ext uri="{BB962C8B-B14F-4D97-AF65-F5344CB8AC3E}">
        <p14:creationId xmlns:p14="http://schemas.microsoft.com/office/powerpoint/2010/main" val="3037111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17</a:t>
            </a:fld>
            <a:endParaRPr lang="es-ES"/>
          </a:p>
        </p:txBody>
      </p:sp>
    </p:spTree>
    <p:extLst>
      <p:ext uri="{BB962C8B-B14F-4D97-AF65-F5344CB8AC3E}">
        <p14:creationId xmlns:p14="http://schemas.microsoft.com/office/powerpoint/2010/main" val="2116103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18</a:t>
            </a:fld>
            <a:endParaRPr lang="es-ES"/>
          </a:p>
        </p:txBody>
      </p:sp>
    </p:spTree>
    <p:extLst>
      <p:ext uri="{BB962C8B-B14F-4D97-AF65-F5344CB8AC3E}">
        <p14:creationId xmlns:p14="http://schemas.microsoft.com/office/powerpoint/2010/main" val="3103894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19</a:t>
            </a:fld>
            <a:endParaRPr lang="es-ES"/>
          </a:p>
        </p:txBody>
      </p:sp>
    </p:spTree>
    <p:extLst>
      <p:ext uri="{BB962C8B-B14F-4D97-AF65-F5344CB8AC3E}">
        <p14:creationId xmlns:p14="http://schemas.microsoft.com/office/powerpoint/2010/main" val="115918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a:t>
            </a:fld>
            <a:endParaRPr lang="es-ES"/>
          </a:p>
        </p:txBody>
      </p:sp>
    </p:spTree>
    <p:extLst>
      <p:ext uri="{BB962C8B-B14F-4D97-AF65-F5344CB8AC3E}">
        <p14:creationId xmlns:p14="http://schemas.microsoft.com/office/powerpoint/2010/main" val="899430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20</a:t>
            </a:fld>
            <a:endParaRPr lang="es-ES"/>
          </a:p>
        </p:txBody>
      </p:sp>
    </p:spTree>
    <p:extLst>
      <p:ext uri="{BB962C8B-B14F-4D97-AF65-F5344CB8AC3E}">
        <p14:creationId xmlns:p14="http://schemas.microsoft.com/office/powerpoint/2010/main" val="1549335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21</a:t>
            </a:fld>
            <a:endParaRPr lang="es-ES"/>
          </a:p>
        </p:txBody>
      </p:sp>
    </p:spTree>
    <p:extLst>
      <p:ext uri="{BB962C8B-B14F-4D97-AF65-F5344CB8AC3E}">
        <p14:creationId xmlns:p14="http://schemas.microsoft.com/office/powerpoint/2010/main" val="2873442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22</a:t>
            </a:fld>
            <a:endParaRPr lang="es-ES"/>
          </a:p>
        </p:txBody>
      </p:sp>
    </p:spTree>
    <p:extLst>
      <p:ext uri="{BB962C8B-B14F-4D97-AF65-F5344CB8AC3E}">
        <p14:creationId xmlns:p14="http://schemas.microsoft.com/office/powerpoint/2010/main" val="3903998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23</a:t>
            </a:fld>
            <a:endParaRPr lang="es-ES"/>
          </a:p>
        </p:txBody>
      </p:sp>
    </p:spTree>
    <p:extLst>
      <p:ext uri="{BB962C8B-B14F-4D97-AF65-F5344CB8AC3E}">
        <p14:creationId xmlns:p14="http://schemas.microsoft.com/office/powerpoint/2010/main" val="1432777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24</a:t>
            </a:fld>
            <a:endParaRPr lang="es-ES"/>
          </a:p>
        </p:txBody>
      </p:sp>
    </p:spTree>
    <p:extLst>
      <p:ext uri="{BB962C8B-B14F-4D97-AF65-F5344CB8AC3E}">
        <p14:creationId xmlns:p14="http://schemas.microsoft.com/office/powerpoint/2010/main" val="4194072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25</a:t>
            </a:fld>
            <a:endParaRPr lang="es-ES"/>
          </a:p>
        </p:txBody>
      </p:sp>
    </p:spTree>
    <p:extLst>
      <p:ext uri="{BB962C8B-B14F-4D97-AF65-F5344CB8AC3E}">
        <p14:creationId xmlns:p14="http://schemas.microsoft.com/office/powerpoint/2010/main" val="15876557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26</a:t>
            </a:fld>
            <a:endParaRPr lang="es-ES"/>
          </a:p>
        </p:txBody>
      </p:sp>
    </p:spTree>
    <p:extLst>
      <p:ext uri="{BB962C8B-B14F-4D97-AF65-F5344CB8AC3E}">
        <p14:creationId xmlns:p14="http://schemas.microsoft.com/office/powerpoint/2010/main" val="3975421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27</a:t>
            </a:fld>
            <a:endParaRPr lang="es-ES"/>
          </a:p>
        </p:txBody>
      </p:sp>
    </p:spTree>
    <p:extLst>
      <p:ext uri="{BB962C8B-B14F-4D97-AF65-F5344CB8AC3E}">
        <p14:creationId xmlns:p14="http://schemas.microsoft.com/office/powerpoint/2010/main" val="22300153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28</a:t>
            </a:fld>
            <a:endParaRPr lang="es-ES"/>
          </a:p>
        </p:txBody>
      </p:sp>
    </p:spTree>
    <p:extLst>
      <p:ext uri="{BB962C8B-B14F-4D97-AF65-F5344CB8AC3E}">
        <p14:creationId xmlns:p14="http://schemas.microsoft.com/office/powerpoint/2010/main" val="1343259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29</a:t>
            </a:fld>
            <a:endParaRPr lang="es-ES"/>
          </a:p>
        </p:txBody>
      </p:sp>
    </p:spTree>
    <p:extLst>
      <p:ext uri="{BB962C8B-B14F-4D97-AF65-F5344CB8AC3E}">
        <p14:creationId xmlns:p14="http://schemas.microsoft.com/office/powerpoint/2010/main" val="22644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3</a:t>
            </a:fld>
            <a:endParaRPr lang="es-ES"/>
          </a:p>
        </p:txBody>
      </p:sp>
    </p:spTree>
    <p:extLst>
      <p:ext uri="{BB962C8B-B14F-4D97-AF65-F5344CB8AC3E}">
        <p14:creationId xmlns:p14="http://schemas.microsoft.com/office/powerpoint/2010/main" val="1081882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30</a:t>
            </a:fld>
            <a:endParaRPr lang="es-ES"/>
          </a:p>
        </p:txBody>
      </p:sp>
    </p:spTree>
    <p:extLst>
      <p:ext uri="{BB962C8B-B14F-4D97-AF65-F5344CB8AC3E}">
        <p14:creationId xmlns:p14="http://schemas.microsoft.com/office/powerpoint/2010/main" val="33232903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31</a:t>
            </a:fld>
            <a:endParaRPr lang="es-ES"/>
          </a:p>
        </p:txBody>
      </p:sp>
    </p:spTree>
    <p:extLst>
      <p:ext uri="{BB962C8B-B14F-4D97-AF65-F5344CB8AC3E}">
        <p14:creationId xmlns:p14="http://schemas.microsoft.com/office/powerpoint/2010/main" val="150176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4</a:t>
            </a:fld>
            <a:endParaRPr lang="es-ES"/>
          </a:p>
        </p:txBody>
      </p:sp>
    </p:spTree>
    <p:extLst>
      <p:ext uri="{BB962C8B-B14F-4D97-AF65-F5344CB8AC3E}">
        <p14:creationId xmlns:p14="http://schemas.microsoft.com/office/powerpoint/2010/main" val="853266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5</a:t>
            </a:fld>
            <a:endParaRPr lang="es-ES"/>
          </a:p>
        </p:txBody>
      </p:sp>
    </p:spTree>
    <p:extLst>
      <p:ext uri="{BB962C8B-B14F-4D97-AF65-F5344CB8AC3E}">
        <p14:creationId xmlns:p14="http://schemas.microsoft.com/office/powerpoint/2010/main" val="2075412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6</a:t>
            </a:fld>
            <a:endParaRPr lang="es-ES"/>
          </a:p>
        </p:txBody>
      </p:sp>
    </p:spTree>
    <p:extLst>
      <p:ext uri="{BB962C8B-B14F-4D97-AF65-F5344CB8AC3E}">
        <p14:creationId xmlns:p14="http://schemas.microsoft.com/office/powerpoint/2010/main" val="581945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7</a:t>
            </a:fld>
            <a:endParaRPr lang="es-ES"/>
          </a:p>
        </p:txBody>
      </p:sp>
    </p:spTree>
    <p:extLst>
      <p:ext uri="{BB962C8B-B14F-4D97-AF65-F5344CB8AC3E}">
        <p14:creationId xmlns:p14="http://schemas.microsoft.com/office/powerpoint/2010/main" val="4205762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8</a:t>
            </a:fld>
            <a:endParaRPr lang="es-ES"/>
          </a:p>
        </p:txBody>
      </p:sp>
    </p:spTree>
    <p:extLst>
      <p:ext uri="{BB962C8B-B14F-4D97-AF65-F5344CB8AC3E}">
        <p14:creationId xmlns:p14="http://schemas.microsoft.com/office/powerpoint/2010/main" val="1487736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8AC910D1-1A4F-4546-9151-863F196F7B9B}" type="slidenum">
              <a:rPr lang="es-ES" smtClean="0"/>
              <a:pPr/>
              <a:t>9</a:t>
            </a:fld>
            <a:endParaRPr lang="es-ES"/>
          </a:p>
        </p:txBody>
      </p:sp>
    </p:spTree>
    <p:extLst>
      <p:ext uri="{BB962C8B-B14F-4D97-AF65-F5344CB8AC3E}">
        <p14:creationId xmlns:p14="http://schemas.microsoft.com/office/powerpoint/2010/main" val="89462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D48635-79A8-437E-9D64-AC7CF8AFE15E}" type="datetimeFigureOut">
              <a:rPr lang="es-ES" smtClean="0"/>
              <a:pPr/>
              <a:t>18/01/2018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825D674-F9C9-4C6F-BCB8-DE7A161CE22D}"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48635-79A8-437E-9D64-AC7CF8AFE15E}" type="datetimeFigureOut">
              <a:rPr lang="es-ES" smtClean="0"/>
              <a:pPr/>
              <a:t>18/01/2018</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5D674-F9C9-4C6F-BCB8-DE7A161CE22D}"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presupuestopatrimonio@umh.es"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slide" Target="slide18.xml"/><Relationship Id="rId4" Type="http://schemas.openxmlformats.org/officeDocument/2006/relationships/slide" Target="slide1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3923928" y="260648"/>
            <a:ext cx="1224136" cy="1231212"/>
          </a:xfrm>
          <a:prstGeom prst="rect">
            <a:avLst/>
          </a:prstGeom>
          <a:noFill/>
        </p:spPr>
      </p:pic>
      <p:sp>
        <p:nvSpPr>
          <p:cNvPr id="1027" name="Rectangle 3"/>
          <p:cNvSpPr>
            <a:spLocks noChangeArrowheads="1"/>
          </p:cNvSpPr>
          <p:nvPr/>
        </p:nvSpPr>
        <p:spPr bwMode="auto">
          <a:xfrm>
            <a:off x="323528" y="-782308"/>
            <a:ext cx="8352928" cy="86485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s-ES" sz="4000" b="1" dirty="0">
              <a:solidFill>
                <a:srgbClr val="808080"/>
              </a:solidFill>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4400" b="1" i="0" u="none" strike="noStrike" cap="none" normalizeH="0" baseline="0" dirty="0" smtClean="0">
              <a:ln>
                <a:noFill/>
              </a:ln>
              <a:solidFill>
                <a:srgbClr val="808080"/>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ES" sz="4400" b="1" dirty="0" smtClean="0">
              <a:solidFill>
                <a:srgbClr val="808080"/>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4400" b="1" i="0" u="none" strike="noStrike" cap="none" normalizeH="0" baseline="0" dirty="0" smtClean="0">
              <a:ln>
                <a:noFill/>
              </a:ln>
              <a:solidFill>
                <a:srgbClr val="808080"/>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4400" b="1" i="0" u="none" strike="noStrike" cap="none" normalizeH="0" baseline="0" dirty="0" smtClean="0">
                <a:ln>
                  <a:noFill/>
                </a:ln>
                <a:solidFill>
                  <a:srgbClr val="808080"/>
                </a:solidFill>
                <a:effectLst>
                  <a:outerShdw blurRad="38100" dist="38100" dir="2700000" algn="tl">
                    <a:srgbClr val="000000">
                      <a:alpha val="43137"/>
                    </a:srgbClr>
                  </a:outerShdw>
                </a:effectLst>
                <a:latin typeface="Batang" pitchFamily="18" charset="-127"/>
                <a:ea typeface="Batang" pitchFamily="18" charset="-127"/>
                <a:cs typeface="Arial" pitchFamily="34" charset="0"/>
              </a:rPr>
              <a:t>Guía Principales Novedades de las</a:t>
            </a:r>
            <a:r>
              <a:rPr kumimoji="0" lang="es-ES" sz="4400" b="1" i="0" u="none" strike="noStrike" cap="none" normalizeH="0" dirty="0" smtClean="0">
                <a:ln>
                  <a:noFill/>
                </a:ln>
                <a:solidFill>
                  <a:srgbClr val="808080"/>
                </a:solidFill>
                <a:effectLst>
                  <a:outerShdw blurRad="38100" dist="38100" dir="2700000" algn="tl">
                    <a:srgbClr val="000000">
                      <a:alpha val="43137"/>
                    </a:srgbClr>
                  </a:outerShdw>
                </a:effectLst>
                <a:latin typeface="Batang" pitchFamily="18" charset="-127"/>
                <a:ea typeface="Batang" pitchFamily="18" charset="-127"/>
                <a:cs typeface="Arial" pitchFamily="34" charset="0"/>
              </a:rPr>
              <a:t> Normas de Ejecución y Funcionamiento </a:t>
            </a:r>
            <a:r>
              <a:rPr kumimoji="0" lang="es-ES" sz="4400" b="1" i="0" u="none" strike="noStrike" cap="none" normalizeH="0" baseline="0" dirty="0" smtClean="0">
                <a:ln>
                  <a:noFill/>
                </a:ln>
                <a:solidFill>
                  <a:srgbClr val="808080"/>
                </a:solidFill>
                <a:effectLst>
                  <a:outerShdw blurRad="38100" dist="38100" dir="2700000" algn="tl">
                    <a:srgbClr val="000000">
                      <a:alpha val="43137"/>
                    </a:srgbClr>
                  </a:outerShdw>
                </a:effectLst>
                <a:latin typeface="Batang" pitchFamily="18" charset="-127"/>
                <a:ea typeface="Batang" pitchFamily="18" charset="-127"/>
                <a:cs typeface="Arial" pitchFamily="34" charset="0"/>
              </a:rPr>
              <a:t> </a:t>
            </a:r>
            <a:endParaRPr kumimoji="0" lang="es-ES" sz="4400" b="1" i="0" u="none" strike="noStrike" cap="none" normalizeH="0" baseline="0" dirty="0" smtClean="0">
              <a:ln>
                <a:noFill/>
              </a:ln>
              <a:solidFill>
                <a:schemeClr val="tx1"/>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s-ES" sz="4000" b="1" i="0" u="none" strike="noStrike" cap="none" normalizeH="0" baseline="0" dirty="0" smtClean="0">
              <a:ln>
                <a:noFill/>
              </a:ln>
              <a:solidFill>
                <a:srgbClr val="548DD4"/>
              </a:solidFill>
              <a:effectLst>
                <a:outerShdw blurRad="38100" dist="38100" dir="2700000" algn="tl">
                  <a:srgbClr val="000000">
                    <a:alpha val="43137"/>
                  </a:srgbClr>
                </a:outerShdw>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3600" b="1" i="0" u="none" strike="noStrike" cap="none" normalizeH="0" baseline="0" dirty="0" smtClean="0">
                <a:ln>
                  <a:noFill/>
                </a:ln>
                <a:solidFill>
                  <a:srgbClr val="548DD4"/>
                </a:solidFill>
                <a:latin typeface="Arial" pitchFamily="34" charset="0"/>
                <a:ea typeface="Calibri" pitchFamily="34" charset="0"/>
                <a:cs typeface="Arial" pitchFamily="34" charset="0"/>
              </a:rPr>
              <a:t>Presupuesto 2018</a:t>
            </a:r>
          </a:p>
          <a:p>
            <a:pPr marL="0" marR="0" lvl="0" indent="0" algn="ctr" defTabSz="914400" rtl="0" eaLnBrk="0" fontAlgn="base" latinLnBrk="0" hangingPunct="0">
              <a:lnSpc>
                <a:spcPct val="100000"/>
              </a:lnSpc>
              <a:spcBef>
                <a:spcPct val="0"/>
              </a:spcBef>
              <a:spcAft>
                <a:spcPct val="0"/>
              </a:spcAft>
              <a:buClrTx/>
              <a:buSzTx/>
              <a:buFontTx/>
              <a:buNone/>
              <a:tabLst/>
            </a:pPr>
            <a:endParaRPr lang="es-ES" sz="3600" b="1" dirty="0" smtClean="0">
              <a:solidFill>
                <a:srgbClr val="548DD4"/>
              </a:solidFill>
              <a:effectLst>
                <a:outerShdw blurRad="38100" dist="38100" dir="2700000" algn="tl">
                  <a:srgbClr val="000000">
                    <a:alpha val="43137"/>
                  </a:srgbClr>
                </a:outerShdw>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dirty="0" smtClean="0">
              <a:ln>
                <a:noFill/>
              </a:ln>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S" sz="2000"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t/>
            </a:r>
            <a:b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b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155707940"/>
              </p:ext>
            </p:extLst>
          </p:nvPr>
        </p:nvGraphicFramePr>
        <p:xfrm>
          <a:off x="251520" y="1484784"/>
          <a:ext cx="8640960" cy="3336002"/>
        </p:xfrm>
        <a:graphic>
          <a:graphicData uri="http://schemas.openxmlformats.org/drawingml/2006/table">
            <a:tbl>
              <a:tblPr/>
              <a:tblGrid>
                <a:gridCol w="1758559"/>
                <a:gridCol w="5301483"/>
                <a:gridCol w="1580918"/>
              </a:tblGrid>
              <a:tr h="400778">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mj-lt"/>
                          <a:ea typeface="Calibri"/>
                          <a:cs typeface="Times New Roman"/>
                        </a:rPr>
                        <a:t>Modificación </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mj-lt"/>
                          <a:ea typeface="Calibri"/>
                          <a:cs typeface="Times New Roman"/>
                        </a:rPr>
                        <a:t>Novedad</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mj-lt"/>
                          <a:ea typeface="Calibri"/>
                          <a:cs typeface="Times New Roman"/>
                        </a:rPr>
                        <a:t>Detalle Modificación</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5353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S" sz="1200" kern="1200" cap="all" baseline="0" dirty="0" smtClean="0">
                          <a:solidFill>
                            <a:schemeClr val="tx1"/>
                          </a:solidFill>
                          <a:latin typeface="+mj-lt"/>
                          <a:ea typeface="Calibri"/>
                          <a:cs typeface="Times New Roman"/>
                        </a:rPr>
                        <a:t>Artículo 23: Ayudas,   Subvenciones y Becas</a:t>
                      </a:r>
                    </a:p>
                    <a:p>
                      <a:pPr marL="0" marR="0" indent="0" algn="l" defTabSz="914400" rtl="0" eaLnBrk="1" fontAlgn="auto" latinLnBrk="0" hangingPunct="1">
                        <a:lnSpc>
                          <a:spcPct val="115000"/>
                        </a:lnSpc>
                        <a:spcBef>
                          <a:spcPts val="0"/>
                        </a:spcBef>
                        <a:spcAft>
                          <a:spcPts val="0"/>
                        </a:spcAft>
                        <a:buClrTx/>
                        <a:buSzTx/>
                        <a:buFontTx/>
                        <a:buNone/>
                        <a:tabLst/>
                        <a:defRPr/>
                      </a:pPr>
                      <a:endParaRPr lang="es-ES" sz="1200" kern="1200" cap="all" baseline="0" dirty="0" smtClean="0">
                        <a:solidFill>
                          <a:schemeClr val="tx1"/>
                        </a:solidFill>
                        <a:latin typeface="+mj-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s-ES" sz="1200" kern="1200" cap="all" baseline="0" dirty="0" smtClean="0">
                          <a:solidFill>
                            <a:schemeClr val="tx1"/>
                          </a:solidFill>
                          <a:latin typeface="+mj-lt"/>
                          <a:ea typeface="Calibri"/>
                          <a:cs typeface="Times New Roman"/>
                        </a:rPr>
                        <a:t>23.3: Justificación del cumplimiento de la finalidad de la ayuda o subvención </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algn="just"/>
                      <a:r>
                        <a:rPr lang="es-ES" sz="2400" b="0" kern="1200" baseline="0" dirty="0" smtClean="0">
                          <a:solidFill>
                            <a:schemeClr val="tx1"/>
                          </a:solidFill>
                          <a:latin typeface="Calibri" panose="020F0502020204030204" pitchFamily="34" charset="0"/>
                          <a:ea typeface="Calibri"/>
                          <a:cs typeface="Times New Roman"/>
                        </a:rPr>
                        <a:t> </a:t>
                      </a:r>
                      <a:endParaRPr lang="es-ES" sz="2400" b="0" dirty="0" smtClean="0">
                        <a:solidFill>
                          <a:schemeClr val="tx1"/>
                        </a:solidFill>
                        <a:latin typeface="Calibri" panose="020F0502020204030204" pitchFamily="34" charset="0"/>
                      </a:endParaRPr>
                    </a:p>
                    <a:p>
                      <a:pPr marL="0" lvl="1" algn="just">
                        <a:buFont typeface="Wingdings" pitchFamily="2" charset="2"/>
                        <a:buNone/>
                      </a:pPr>
                      <a:r>
                        <a:rPr lang="es-ES" sz="2400" b="0" dirty="0" smtClean="0">
                          <a:solidFill>
                            <a:schemeClr val="tx1"/>
                          </a:solidFill>
                          <a:latin typeface="Calibri" panose="020F0502020204030204" pitchFamily="34" charset="0"/>
                        </a:rPr>
                        <a:t>Justificación</a:t>
                      </a:r>
                      <a:r>
                        <a:rPr lang="es-ES" sz="2400" b="0" baseline="0" dirty="0" smtClean="0">
                          <a:solidFill>
                            <a:schemeClr val="tx1"/>
                          </a:solidFill>
                          <a:latin typeface="Calibri" panose="020F0502020204030204" pitchFamily="34" charset="0"/>
                        </a:rPr>
                        <a:t> de Subvenciones Internas Convocadas por Vicerrectores.</a:t>
                      </a:r>
                      <a:endParaRPr lang="es-ES" sz="2400" b="0" dirty="0" smtClean="0">
                        <a:solidFill>
                          <a:schemeClr val="tx1"/>
                        </a:solidFill>
                        <a:latin typeface="Calibri" panose="020F0502020204030204" pitchFamily="34" charset="0"/>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j-lt"/>
                          <a:ea typeface="Calibri"/>
                          <a:cs typeface="Times New Roman"/>
                        </a:rPr>
                        <a:t>Artículo</a:t>
                      </a:r>
                      <a:r>
                        <a:rPr lang="es-ES" sz="1200" b="1" u="sng" baseline="0" dirty="0" smtClean="0">
                          <a:solidFill>
                            <a:srgbClr val="0000FF"/>
                          </a:solidFill>
                          <a:effectLst>
                            <a:outerShdw blurRad="38100" dist="38100" dir="2700000" algn="tl">
                              <a:srgbClr val="000000">
                                <a:alpha val="43137"/>
                              </a:srgbClr>
                            </a:outerShdw>
                          </a:effectLst>
                          <a:latin typeface="+mj-lt"/>
                          <a:ea typeface="Calibri"/>
                          <a:cs typeface="Times New Roman"/>
                        </a:rPr>
                        <a:t> </a:t>
                      </a:r>
                      <a:r>
                        <a:rPr lang="es-ES" sz="1200" b="1" u="sng" baseline="0" dirty="0" smtClean="0">
                          <a:solidFill>
                            <a:srgbClr val="0000FF"/>
                          </a:solidFill>
                          <a:effectLst>
                            <a:outerShdw blurRad="38100" dist="38100" dir="2700000" algn="tl">
                              <a:srgbClr val="000000">
                                <a:alpha val="43137"/>
                              </a:srgbClr>
                            </a:outerShdw>
                          </a:effectLst>
                          <a:latin typeface="+mj-lt"/>
                          <a:ea typeface="Calibri"/>
                          <a:cs typeface="Times New Roman"/>
                        </a:rPr>
                        <a:t>23</a:t>
                      </a:r>
                      <a:endParaRPr lang="es-ES" sz="1200" b="1" u="sng" dirty="0" smtClean="0">
                        <a:solidFill>
                          <a:srgbClr val="0000FF"/>
                        </a:solidFill>
                        <a:effectLst>
                          <a:outerShdw blurRad="38100" dist="38100" dir="2700000" algn="tl">
                            <a:srgbClr val="000000">
                              <a:alpha val="43137"/>
                            </a:srgbClr>
                          </a:outerShdw>
                        </a:effectLst>
                        <a:latin typeface="+mj-lt"/>
                        <a:ea typeface="Calibri"/>
                        <a:cs typeface="Times New Roman"/>
                      </a:endParaRPr>
                    </a:p>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endParaRPr lang="es-ES" sz="1200" b="1" dirty="0" smtClean="0">
                        <a:effectLst>
                          <a:outerShdw blurRad="38100" dist="38100" dir="2700000" algn="tl">
                            <a:srgbClr val="000000">
                              <a:alpha val="43137"/>
                            </a:srgbClr>
                          </a:outerShdw>
                        </a:effectLst>
                        <a:latin typeface="+mj-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3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S" sz="1200" kern="1200" cap="all" baseline="0" dirty="0" err="1" smtClean="0">
                          <a:solidFill>
                            <a:schemeClr val="tx1"/>
                          </a:solidFill>
                          <a:latin typeface="+mj-lt"/>
                          <a:ea typeface="Calibri"/>
                          <a:cs typeface="Times New Roman"/>
                        </a:rPr>
                        <a:t>ArtÍculo</a:t>
                      </a:r>
                      <a:r>
                        <a:rPr lang="es-ES" sz="1200" kern="1200" cap="all" baseline="0" dirty="0" smtClean="0">
                          <a:solidFill>
                            <a:schemeClr val="tx1"/>
                          </a:solidFill>
                          <a:latin typeface="+mj-lt"/>
                          <a:ea typeface="Calibri"/>
                          <a:cs typeface="Times New Roman"/>
                        </a:rPr>
                        <a:t> 25: Gastos Centralizados</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algn="just">
                        <a:buFont typeface="Wingdings" pitchFamily="2" charset="2"/>
                        <a:buNone/>
                      </a:pPr>
                      <a:r>
                        <a:rPr lang="es-ES" sz="2400" b="0" dirty="0" smtClean="0">
                          <a:solidFill>
                            <a:schemeClr val="tx1"/>
                          </a:solidFill>
                          <a:latin typeface="Calibri" panose="020F0502020204030204" pitchFamily="34" charset="0"/>
                        </a:rPr>
                        <a:t>Nuevo procedimiento de imputación anual centralizada de Consumo telefónico.</a:t>
                      </a:r>
                    </a:p>
                    <a:p>
                      <a:pPr marL="0" algn="l" defTabSz="914400" rtl="0" eaLnBrk="1" latinLnBrk="0" hangingPunct="1"/>
                      <a:endParaRPr lang="es-ES" sz="2400" b="0" kern="1200" baseline="0" dirty="0">
                        <a:solidFill>
                          <a:schemeClr val="tx1"/>
                        </a:solidFill>
                        <a:latin typeface="Calibri" panose="020F0502020204030204" pitchFamily="34" charset="0"/>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j-lt"/>
                          <a:ea typeface="Calibri"/>
                          <a:cs typeface="Times New Roman"/>
                        </a:rPr>
                        <a:t>Artículo</a:t>
                      </a:r>
                      <a:r>
                        <a:rPr lang="es-ES" sz="1200" b="1" u="sng" baseline="0" dirty="0" smtClean="0">
                          <a:solidFill>
                            <a:srgbClr val="0000FF"/>
                          </a:solidFill>
                          <a:effectLst>
                            <a:outerShdw blurRad="38100" dist="38100" dir="2700000" algn="tl">
                              <a:srgbClr val="000000">
                                <a:alpha val="43137"/>
                              </a:srgbClr>
                            </a:outerShdw>
                          </a:effectLst>
                          <a:latin typeface="+mj-lt"/>
                          <a:ea typeface="Calibri"/>
                          <a:cs typeface="Times New Roman"/>
                        </a:rPr>
                        <a:t> 25</a:t>
                      </a:r>
                      <a:endParaRPr lang="es-ES" sz="1200" b="1" u="sng" dirty="0" smtClean="0">
                        <a:solidFill>
                          <a:srgbClr val="0000FF"/>
                        </a:solidFill>
                        <a:effectLst>
                          <a:outerShdw blurRad="38100" dist="38100" dir="2700000" algn="tl">
                            <a:srgbClr val="000000">
                              <a:alpha val="43137"/>
                            </a:srgbClr>
                          </a:outerShdw>
                        </a:effectLst>
                        <a:latin typeface="+mj-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337434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733263013"/>
              </p:ext>
            </p:extLst>
          </p:nvPr>
        </p:nvGraphicFramePr>
        <p:xfrm>
          <a:off x="251520" y="1229129"/>
          <a:ext cx="8640960" cy="4693505"/>
        </p:xfrm>
        <a:graphic>
          <a:graphicData uri="http://schemas.openxmlformats.org/drawingml/2006/table">
            <a:tbl>
              <a:tblPr/>
              <a:tblGrid>
                <a:gridCol w="1800200"/>
                <a:gridCol w="5259842"/>
                <a:gridCol w="1580918"/>
              </a:tblGrid>
              <a:tr h="400778">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Modificación </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Novedad</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Detalle Modificación</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535326">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b="0" strike="noStrike" kern="1200" cap="all" baseline="0" dirty="0" smtClean="0">
                          <a:solidFill>
                            <a:schemeClr val="tx1"/>
                          </a:solidFill>
                          <a:effectLst/>
                          <a:latin typeface="+mn-lt"/>
                          <a:ea typeface="Calibri"/>
                          <a:cs typeface="Times New Roman"/>
                        </a:rPr>
                        <a:t>Artículo 26: Adquisición de Material </a:t>
                      </a:r>
                      <a:r>
                        <a:rPr lang="es-ES" sz="1200" b="0" strike="noStrike" kern="1200" cap="all" baseline="0" dirty="0" err="1" smtClean="0">
                          <a:solidFill>
                            <a:schemeClr val="tx1"/>
                          </a:solidFill>
                          <a:effectLst/>
                          <a:latin typeface="+mn-lt"/>
                          <a:ea typeface="Calibri"/>
                          <a:cs typeface="Times New Roman"/>
                        </a:rPr>
                        <a:t>Inventariable</a:t>
                      </a:r>
                      <a:endParaRPr lang="es-ES" sz="1200" b="0" strike="noStrike" kern="1200" cap="all" baseline="0" dirty="0" smtClean="0">
                        <a:solidFill>
                          <a:schemeClr val="tx1"/>
                        </a:solidFill>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2" indent="0" algn="just">
                        <a:buFont typeface="Arial" pitchFamily="34" charset="0"/>
                        <a:buNone/>
                      </a:pPr>
                      <a:r>
                        <a:rPr lang="es-ES" sz="2400" b="0" strike="noStrike" baseline="0" dirty="0" smtClean="0">
                          <a:solidFill>
                            <a:schemeClr val="tx1"/>
                          </a:solidFill>
                        </a:rPr>
                        <a:t>No imputación de Material </a:t>
                      </a:r>
                      <a:r>
                        <a:rPr lang="es-ES" sz="2400" b="0" strike="noStrike" baseline="0" dirty="0" err="1" smtClean="0">
                          <a:solidFill>
                            <a:schemeClr val="tx1"/>
                          </a:solidFill>
                        </a:rPr>
                        <a:t>Inventariable</a:t>
                      </a:r>
                      <a:r>
                        <a:rPr lang="es-ES" sz="2400" b="0" strike="noStrike" baseline="0" dirty="0" smtClean="0">
                          <a:solidFill>
                            <a:schemeClr val="tx1"/>
                          </a:solidFill>
                        </a:rPr>
                        <a:t> en capítulo II.</a:t>
                      </a:r>
                      <a:endParaRPr lang="es-ES" sz="2400" b="0" strike="noStrike" dirty="0" smtClean="0">
                        <a:solidFill>
                          <a:schemeClr val="tx1"/>
                        </a:solidFill>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dirty="0" smtClean="0">
                          <a:effectLst>
                            <a:outerShdw blurRad="38100" dist="38100" dir="2700000" algn="tl">
                              <a:srgbClr val="000000">
                                <a:alpha val="43137"/>
                              </a:srgbClr>
                            </a:outerShdw>
                          </a:effectLst>
                          <a:latin typeface="+mn-lt"/>
                          <a:ea typeface="Calibri"/>
                          <a:cs typeface="Times New Roman"/>
                        </a:rPr>
                        <a:t>Artículo</a:t>
                      </a:r>
                      <a:r>
                        <a:rPr lang="es-ES" sz="1200" b="1" strike="noStrike" baseline="0" dirty="0" smtClean="0">
                          <a:effectLst>
                            <a:outerShdw blurRad="38100" dist="38100" dir="2700000" algn="tl">
                              <a:srgbClr val="000000">
                                <a:alpha val="43137"/>
                              </a:srgbClr>
                            </a:outerShdw>
                          </a:effectLst>
                          <a:latin typeface="+mn-lt"/>
                          <a:ea typeface="Calibri"/>
                          <a:cs typeface="Times New Roman"/>
                        </a:rPr>
                        <a:t> 26</a:t>
                      </a:r>
                      <a:endParaRPr lang="es-ES" sz="1200" b="1" strike="noStrike" dirty="0" smtClean="0">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326">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b="0" strike="noStrike" kern="1200" baseline="0" dirty="0" smtClean="0">
                          <a:solidFill>
                            <a:schemeClr val="tx1"/>
                          </a:solidFill>
                          <a:latin typeface="+mn-lt"/>
                          <a:ea typeface="Calibri"/>
                          <a:cs typeface="Times New Roman"/>
                        </a:rPr>
                        <a:t>CAPÍTULO I: COMISIONES DE SERVICIO.</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200" b="0" strike="noStrike" kern="1200" baseline="0" dirty="0" smtClean="0">
                          <a:solidFill>
                            <a:schemeClr val="tx1"/>
                          </a:solidFill>
                          <a:latin typeface="+mn-lt"/>
                          <a:ea typeface="Calibri"/>
                          <a:cs typeface="Times New Roman"/>
                        </a:rPr>
                        <a:t>Artículo 40: Conceptos de Indemnización</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indent="0" algn="just">
                        <a:buFont typeface="Wingdings" pitchFamily="2" charset="2"/>
                        <a:buNone/>
                      </a:pPr>
                      <a:r>
                        <a:rPr lang="es-ES" sz="2400" b="0" dirty="0" smtClean="0">
                          <a:solidFill>
                            <a:schemeClr val="tx1"/>
                          </a:solidFill>
                        </a:rPr>
                        <a:t>Indemnización</a:t>
                      </a:r>
                      <a:r>
                        <a:rPr lang="es-ES" sz="2400" b="0" baseline="0" dirty="0" smtClean="0">
                          <a:solidFill>
                            <a:schemeClr val="tx1"/>
                          </a:solidFill>
                        </a:rPr>
                        <a:t> mínima en ausencias aún sin pernocta.</a:t>
                      </a:r>
                      <a:endParaRPr lang="es-ES" sz="2400" b="0" dirty="0" smtClean="0">
                        <a:solidFill>
                          <a:schemeClr val="tx1"/>
                        </a:solidFill>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dirty="0" smtClean="0">
                          <a:effectLst>
                            <a:outerShdw blurRad="38100" dist="38100" dir="2700000" algn="tl">
                              <a:srgbClr val="000000">
                                <a:alpha val="43137"/>
                              </a:srgbClr>
                            </a:outerShdw>
                          </a:effectLst>
                          <a:latin typeface="+mn-lt"/>
                          <a:ea typeface="Calibri"/>
                          <a:cs typeface="Times New Roman"/>
                        </a:rPr>
                        <a:t>Capitulo I: Comisión</a:t>
                      </a:r>
                      <a:r>
                        <a:rPr lang="es-ES" sz="1200" b="1" strike="noStrike" baseline="0" dirty="0" smtClean="0">
                          <a:effectLst>
                            <a:outerShdw blurRad="38100" dist="38100" dir="2700000" algn="tl">
                              <a:srgbClr val="000000">
                                <a:alpha val="43137"/>
                              </a:srgbClr>
                            </a:outerShdw>
                          </a:effectLst>
                          <a:latin typeface="+mn-lt"/>
                          <a:ea typeface="Calibri"/>
                          <a:cs typeface="Times New Roman"/>
                        </a:rPr>
                        <a:t> de Servicio Artículo 40</a:t>
                      </a:r>
                      <a:endParaRPr lang="es-ES" sz="1200" b="1" strike="noStrike" dirty="0" smtClean="0">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226">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b="0" strike="noStrike" kern="1200" cap="all" baseline="0" dirty="0" smtClean="0">
                          <a:solidFill>
                            <a:schemeClr val="tx1"/>
                          </a:solidFill>
                          <a:latin typeface="+mn-lt"/>
                          <a:ea typeface="Calibri"/>
                          <a:cs typeface="Times New Roman"/>
                        </a:rPr>
                        <a:t>Artículo 42: Tramitación comisión de servicios</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lang="es-ES" sz="2400" b="0" strike="noStrike" kern="1200" dirty="0" smtClean="0">
                          <a:solidFill>
                            <a:schemeClr val="tx1"/>
                          </a:solidFill>
                          <a:latin typeface="+mn-lt"/>
                          <a:ea typeface="Times New Roman"/>
                          <a:cs typeface="Times New Roman"/>
                        </a:rPr>
                        <a:t> </a:t>
                      </a:r>
                      <a:r>
                        <a:rPr lang="es-ES" sz="2400" b="0" strike="noStrike" kern="1200" dirty="0" smtClean="0">
                          <a:solidFill>
                            <a:schemeClr val="tx1"/>
                          </a:solidFill>
                          <a:latin typeface="+mn-lt"/>
                          <a:ea typeface="Times New Roman"/>
                          <a:cs typeface="Times New Roman"/>
                        </a:rPr>
                        <a:t>Automatización solicitud de Comisiones de Servicio.</a:t>
                      </a:r>
                      <a:endParaRPr lang="es-ES" sz="2400" b="0" strike="noStrike" kern="1200" dirty="0" smtClean="0">
                        <a:solidFill>
                          <a:schemeClr val="tx1"/>
                        </a:solidFill>
                        <a:latin typeface="+mn-lt"/>
                        <a:ea typeface="Times New Roman"/>
                        <a:cs typeface="Times New Roman"/>
                      </a:endParaRPr>
                    </a:p>
                    <a:p>
                      <a:pPr marL="0" marR="0" lvl="0" indent="0" algn="just" defTabSz="914400" rtl="0" eaLnBrk="1" fontAlgn="base" latinLnBrk="0" hangingPunct="1">
                        <a:lnSpc>
                          <a:spcPct val="100000"/>
                        </a:lnSpc>
                        <a:spcBef>
                          <a:spcPct val="0"/>
                        </a:spcBef>
                        <a:spcAft>
                          <a:spcPts val="1000"/>
                        </a:spcAft>
                        <a:buClrTx/>
                        <a:buSzTx/>
                        <a:buFontTx/>
                        <a:buNone/>
                        <a:tabLst/>
                      </a:pPr>
                      <a:endParaRPr lang="es-ES" sz="2400" b="0" strike="sngStrike" kern="1200" dirty="0" smtClean="0">
                        <a:solidFill>
                          <a:schemeClr val="tx1"/>
                        </a:solidFill>
                        <a:latin typeface="+mn-lt"/>
                        <a:ea typeface="Times New Roman"/>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Artículo</a:t>
                      </a:r>
                      <a:r>
                        <a:rPr lang="es-ES" sz="1200" b="1" strike="noStrike" kern="1200" baseline="0" dirty="0" smtClean="0">
                          <a:solidFill>
                            <a:schemeClr val="tx1"/>
                          </a:solidFill>
                          <a:effectLst>
                            <a:outerShdw blurRad="38100" dist="38100" dir="2700000" algn="tl">
                              <a:srgbClr val="000000">
                                <a:alpha val="43137"/>
                              </a:srgbClr>
                            </a:outerShdw>
                          </a:effectLst>
                          <a:latin typeface="+mn-lt"/>
                          <a:ea typeface="Calibri"/>
                          <a:cs typeface="Times New Roman"/>
                        </a:rPr>
                        <a:t> 42</a:t>
                      </a:r>
                      <a:endPar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326">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b="0" strike="noStrike" kern="1200" baseline="0" dirty="0" smtClean="0">
                          <a:solidFill>
                            <a:schemeClr val="tx1"/>
                          </a:solidFill>
                          <a:latin typeface="+mn-lt"/>
                          <a:ea typeface="Calibri"/>
                          <a:cs typeface="Times New Roman"/>
                        </a:rPr>
                        <a:t>Tabla I:</a:t>
                      </a:r>
                    </a:p>
                    <a:p>
                      <a:pPr marL="0" marR="0" indent="0" algn="just" defTabSz="914400" rtl="0" eaLnBrk="1" fontAlgn="auto" latinLnBrk="0" hangingPunct="1">
                        <a:lnSpc>
                          <a:spcPct val="115000"/>
                        </a:lnSpc>
                        <a:spcBef>
                          <a:spcPts val="0"/>
                        </a:spcBef>
                        <a:spcAft>
                          <a:spcPts val="0"/>
                        </a:spcAft>
                        <a:buClrTx/>
                        <a:buSzTx/>
                        <a:buFontTx/>
                        <a:buNone/>
                        <a:tabLst/>
                        <a:defRPr/>
                      </a:pPr>
                      <a:r>
                        <a:rPr lang="es-ES" sz="1200" b="0" strike="noStrike" kern="1200" baseline="0" dirty="0" smtClean="0">
                          <a:solidFill>
                            <a:schemeClr val="tx1"/>
                          </a:solidFill>
                          <a:latin typeface="+mn-lt"/>
                          <a:ea typeface="Calibri"/>
                          <a:cs typeface="Times New Roman"/>
                        </a:rPr>
                        <a:t> IMPORTES MÁXIMOS DIETAS, KM, ASISTENCIAS A TRIBUNALES</a:t>
                      </a:r>
                    </a:p>
                    <a:p>
                      <a:pPr marL="0" marR="0" indent="0" algn="just" defTabSz="914400" rtl="0" eaLnBrk="1" fontAlgn="auto" latinLnBrk="0" hangingPunct="1">
                        <a:lnSpc>
                          <a:spcPct val="115000"/>
                        </a:lnSpc>
                        <a:spcBef>
                          <a:spcPts val="0"/>
                        </a:spcBef>
                        <a:spcAft>
                          <a:spcPts val="0"/>
                        </a:spcAft>
                        <a:buClrTx/>
                        <a:buSzTx/>
                        <a:buFontTx/>
                        <a:buNone/>
                        <a:tabLst/>
                        <a:defRPr/>
                      </a:pPr>
                      <a:endParaRPr lang="es-ES" sz="1200" b="0" strike="sngStrike" kern="1200" baseline="0" dirty="0" smtClean="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indent="0" algn="just">
                        <a:buFont typeface="Wingdings" pitchFamily="2" charset="2"/>
                        <a:buNone/>
                      </a:pPr>
                      <a:r>
                        <a:rPr lang="es-ES" sz="2400" b="0" strike="noStrike" dirty="0" smtClean="0">
                          <a:solidFill>
                            <a:schemeClr val="tx1"/>
                          </a:solidFill>
                        </a:rPr>
                        <a:t>Reconocimiento</a:t>
                      </a:r>
                      <a:r>
                        <a:rPr lang="es-ES" sz="2400" b="0" strike="noStrike" baseline="0" dirty="0" smtClean="0">
                          <a:solidFill>
                            <a:schemeClr val="tx1"/>
                          </a:solidFill>
                        </a:rPr>
                        <a:t> de situaciones particulares de indemnizaciones (Congresos, y Dietas de Decretos )</a:t>
                      </a:r>
                      <a:endParaRPr lang="es-ES" sz="2400" b="0" dirty="0" smtClean="0">
                        <a:solidFill>
                          <a:schemeClr val="tx1"/>
                        </a:solidFill>
                      </a:endParaRPr>
                    </a:p>
                    <a:p>
                      <a:pPr marL="0" lvl="1" indent="0" algn="just">
                        <a:buFont typeface="Wingdings" pitchFamily="2" charset="2"/>
                        <a:buNone/>
                      </a:pPr>
                      <a:r>
                        <a:rPr lang="es-ES" sz="2400" b="0" dirty="0" smtClean="0">
                          <a:solidFill>
                            <a:schemeClr val="tx1"/>
                          </a:solidFill>
                        </a:rPr>
                        <a:t>Actualización Tabla de Máximos</a:t>
                      </a:r>
                      <a:endParaRPr lang="es-ES" sz="2400" b="0" strike="noStrike" baseline="0" dirty="0" smtClean="0">
                        <a:solidFill>
                          <a:schemeClr val="tx1"/>
                        </a:solidFill>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Tabla </a:t>
                      </a: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I:</a:t>
                      </a:r>
                      <a:r>
                        <a:rPr lang="es-ES" sz="1200" b="1" strike="noStrike" kern="1200" baseline="0" dirty="0" smtClean="0">
                          <a:solidFill>
                            <a:schemeClr val="tx1"/>
                          </a:solidFill>
                          <a:effectLst>
                            <a:outerShdw blurRad="38100" dist="38100" dir="2700000" algn="tl">
                              <a:srgbClr val="000000">
                                <a:alpha val="43137"/>
                              </a:srgbClr>
                            </a:outerShdw>
                          </a:effectLst>
                          <a:latin typeface="+mn-lt"/>
                          <a:ea typeface="Calibri"/>
                          <a:cs typeface="Times New Roman"/>
                        </a:rPr>
                        <a:t> </a:t>
                      </a: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IMPORTES </a:t>
                      </a: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MÁXIMOS DIETAS, KM, ASISTENCIAS A TRIBUNALES</a:t>
                      </a:r>
                    </a:p>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endParaRPr lang="es-ES" sz="1200" b="1" strike="sngStrike" kern="1200" dirty="0" smtClean="0">
                        <a:solidFill>
                          <a:schemeClr val="tx1"/>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337434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1650409287"/>
              </p:ext>
            </p:extLst>
          </p:nvPr>
        </p:nvGraphicFramePr>
        <p:xfrm>
          <a:off x="292088" y="1229129"/>
          <a:ext cx="8559823" cy="3063967"/>
        </p:xfrm>
        <a:graphic>
          <a:graphicData uri="http://schemas.openxmlformats.org/drawingml/2006/table">
            <a:tbl>
              <a:tblPr/>
              <a:tblGrid>
                <a:gridCol w="1742047"/>
                <a:gridCol w="5251703"/>
                <a:gridCol w="1566073"/>
              </a:tblGrid>
              <a:tr h="351011">
                <a:tc>
                  <a:txBody>
                    <a:bodyPr/>
                    <a:lstStyle/>
                    <a:p>
                      <a:pPr algn="just">
                        <a:lnSpc>
                          <a:spcPct val="150000"/>
                        </a:lnSpc>
                        <a:spcBef>
                          <a:spcPts val="600"/>
                        </a:spcBef>
                        <a:spcAft>
                          <a:spcPts val="600"/>
                        </a:spcAft>
                        <a:tabLst>
                          <a:tab pos="450215" algn="l"/>
                        </a:tabLst>
                      </a:pPr>
                      <a:r>
                        <a:rPr lang="es-ES" sz="1100" b="0" dirty="0">
                          <a:solidFill>
                            <a:schemeClr val="bg1"/>
                          </a:solidFill>
                          <a:effectLst>
                            <a:outerShdw blurRad="38100" dist="38100" dir="2700000" algn="tl">
                              <a:srgbClr val="000000">
                                <a:alpha val="43137"/>
                              </a:srgbClr>
                            </a:outerShdw>
                          </a:effectLst>
                          <a:latin typeface="+mj-lt"/>
                          <a:ea typeface="Calibri"/>
                          <a:cs typeface="Times New Roman"/>
                        </a:rPr>
                        <a:t>Modificación </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tabLst>
                          <a:tab pos="450215" algn="l"/>
                        </a:tabLst>
                      </a:pPr>
                      <a:r>
                        <a:rPr lang="es-ES" sz="1100" b="0" dirty="0">
                          <a:solidFill>
                            <a:schemeClr val="bg1"/>
                          </a:solidFill>
                          <a:effectLst>
                            <a:outerShdw blurRad="38100" dist="38100" dir="2700000" algn="tl">
                              <a:srgbClr val="000000">
                                <a:alpha val="43137"/>
                              </a:srgbClr>
                            </a:outerShdw>
                          </a:effectLst>
                          <a:latin typeface="+mj-lt"/>
                          <a:ea typeface="Calibri"/>
                          <a:cs typeface="Times New Roman"/>
                        </a:rPr>
                        <a:t>Novedad</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tabLst>
                          <a:tab pos="450215" algn="l"/>
                        </a:tabLst>
                      </a:pPr>
                      <a:r>
                        <a:rPr lang="es-ES" sz="1100" b="0" strike="noStrike" dirty="0">
                          <a:solidFill>
                            <a:schemeClr val="bg1"/>
                          </a:solidFill>
                          <a:effectLst>
                            <a:outerShdw blurRad="38100" dist="38100" dir="2700000" algn="tl">
                              <a:srgbClr val="000000">
                                <a:alpha val="43137"/>
                              </a:srgbClr>
                            </a:outerShdw>
                          </a:effectLst>
                          <a:latin typeface="+mj-lt"/>
                          <a:ea typeface="Calibri"/>
                          <a:cs typeface="Times New Roman"/>
                        </a:rPr>
                        <a:t>Detalle Modificación</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2712956">
                <a:tc>
                  <a:txBody>
                    <a:bodyPr/>
                    <a:lstStyle/>
                    <a:p>
                      <a:pPr algn="just"/>
                      <a:r>
                        <a:rPr lang="es-ES" sz="2000" b="0" strike="noStrike" kern="1200" dirty="0" smtClean="0">
                          <a:solidFill>
                            <a:schemeClr val="tx1"/>
                          </a:solidFill>
                          <a:effectLst/>
                          <a:latin typeface="+mj-lt"/>
                          <a:ea typeface="+mn-ea"/>
                          <a:cs typeface="+mn-cs"/>
                        </a:rPr>
                        <a:t>ANEXO I: ESTRUCTURA DEL PRESUPUESTO POR CAPÍTULO</a:t>
                      </a:r>
                    </a:p>
                    <a:p>
                      <a:pPr algn="just"/>
                      <a:endParaRPr lang="es-ES" sz="2000" b="0" strike="noStrike" kern="1200" dirty="0" smtClean="0">
                        <a:solidFill>
                          <a:schemeClr val="tx1"/>
                        </a:solidFill>
                        <a:effectLst/>
                        <a:latin typeface="+mj-lt"/>
                        <a:ea typeface="+mn-ea"/>
                        <a:cs typeface="+mn-cs"/>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algn="just">
                        <a:buFont typeface="Wingdings" pitchFamily="2" charset="2"/>
                        <a:buChar char="ü"/>
                      </a:pPr>
                      <a:r>
                        <a:rPr lang="es-ES" sz="2000" b="1" dirty="0" smtClean="0">
                          <a:solidFill>
                            <a:schemeClr val="bg1">
                              <a:lumMod val="50000"/>
                            </a:schemeClr>
                          </a:solidFill>
                        </a:rPr>
                        <a:t>Financiación</a:t>
                      </a:r>
                      <a:r>
                        <a:rPr lang="es-ES" sz="2000" b="1" baseline="0" dirty="0" smtClean="0">
                          <a:solidFill>
                            <a:schemeClr val="bg1">
                              <a:lumMod val="50000"/>
                            </a:schemeClr>
                          </a:solidFill>
                        </a:rPr>
                        <a:t> de Actividades con Fondos de Calidad.</a:t>
                      </a:r>
                    </a:p>
                    <a:p>
                      <a:pPr marL="0" lvl="1" algn="just">
                        <a:buFont typeface="Wingdings" pitchFamily="2" charset="2"/>
                        <a:buChar char="ü"/>
                      </a:pPr>
                      <a:r>
                        <a:rPr lang="es-ES" sz="2000" b="1" i="0" u="none" strike="noStrike" kern="1200" baseline="0" dirty="0" smtClean="0">
                          <a:solidFill>
                            <a:schemeClr val="bg1">
                              <a:lumMod val="50000"/>
                            </a:schemeClr>
                          </a:solidFill>
                          <a:latin typeface="+mj-lt"/>
                          <a:ea typeface="Times New Roman"/>
                          <a:cs typeface="Times New Roman"/>
                        </a:rPr>
                        <a:t>Restricción del Económico 24000 para adquisición </a:t>
                      </a:r>
                      <a:r>
                        <a:rPr lang="es-ES" sz="2000" b="1" i="0" u="none" strike="noStrike" kern="1200" baseline="0" dirty="0" err="1" smtClean="0">
                          <a:solidFill>
                            <a:schemeClr val="bg1">
                              <a:lumMod val="50000"/>
                            </a:schemeClr>
                          </a:solidFill>
                          <a:latin typeface="+mj-lt"/>
                          <a:ea typeface="Times New Roman"/>
                          <a:cs typeface="Times New Roman"/>
                        </a:rPr>
                        <a:t>Inventariable</a:t>
                      </a:r>
                      <a:r>
                        <a:rPr lang="es-ES" sz="2000" b="1" i="0" u="none" strike="noStrike" kern="1200" baseline="0" dirty="0" smtClean="0">
                          <a:solidFill>
                            <a:schemeClr val="bg1">
                              <a:lumMod val="50000"/>
                            </a:schemeClr>
                          </a:solidFill>
                          <a:latin typeface="+mj-lt"/>
                          <a:ea typeface="Times New Roman"/>
                          <a:cs typeface="Times New Roman"/>
                        </a:rPr>
                        <a:t>.</a:t>
                      </a:r>
                      <a:endParaRPr lang="es-ES" sz="2000" b="0" i="0" u="none" strike="noStrike" kern="1200" dirty="0" smtClean="0">
                        <a:solidFill>
                          <a:srgbClr val="000000"/>
                        </a:solidFill>
                        <a:latin typeface="+mj-lt"/>
                        <a:ea typeface="Times New Roman"/>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ANEXO I: ESTRUCTURA DEL PRESUPUESTO POR CAPÍTULO</a:t>
                      </a:r>
                    </a:p>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CAPÍTULO   2: COMPRA DE BIENES CORRIENTES Y GASTOS DE FUNCIONAMIENTO</a:t>
                      </a:r>
                      <a:endParaRPr lang="es-ES" sz="1200" b="1" strike="noStrike" kern="1200" dirty="0">
                        <a:solidFill>
                          <a:schemeClr val="tx1"/>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2998992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2147299428"/>
              </p:ext>
            </p:extLst>
          </p:nvPr>
        </p:nvGraphicFramePr>
        <p:xfrm>
          <a:off x="292088" y="1018029"/>
          <a:ext cx="8559823" cy="4422839"/>
        </p:xfrm>
        <a:graphic>
          <a:graphicData uri="http://schemas.openxmlformats.org/drawingml/2006/table">
            <a:tbl>
              <a:tblPr/>
              <a:tblGrid>
                <a:gridCol w="1742047"/>
                <a:gridCol w="5251703"/>
                <a:gridCol w="1566073"/>
              </a:tblGrid>
              <a:tr h="303333">
                <a:tc>
                  <a:txBody>
                    <a:bodyPr/>
                    <a:lstStyle/>
                    <a:p>
                      <a:pPr algn="just">
                        <a:lnSpc>
                          <a:spcPct val="150000"/>
                        </a:lnSpc>
                        <a:spcBef>
                          <a:spcPts val="600"/>
                        </a:spcBef>
                        <a:spcAft>
                          <a:spcPts val="600"/>
                        </a:spcAft>
                        <a:tabLst>
                          <a:tab pos="450215" algn="l"/>
                        </a:tabLst>
                      </a:pPr>
                      <a:r>
                        <a:rPr lang="es-ES" sz="1100" b="0" dirty="0">
                          <a:solidFill>
                            <a:schemeClr val="bg1"/>
                          </a:solidFill>
                          <a:effectLst>
                            <a:outerShdw blurRad="38100" dist="38100" dir="2700000" algn="tl">
                              <a:srgbClr val="000000">
                                <a:alpha val="43137"/>
                              </a:srgbClr>
                            </a:outerShdw>
                          </a:effectLst>
                          <a:latin typeface="+mj-lt"/>
                          <a:ea typeface="Calibri"/>
                          <a:cs typeface="Times New Roman"/>
                        </a:rPr>
                        <a:t>Modificación </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tabLst>
                          <a:tab pos="450215" algn="l"/>
                        </a:tabLst>
                      </a:pPr>
                      <a:r>
                        <a:rPr lang="es-ES" sz="1100" b="0" dirty="0">
                          <a:solidFill>
                            <a:schemeClr val="bg1"/>
                          </a:solidFill>
                          <a:effectLst>
                            <a:outerShdw blurRad="38100" dist="38100" dir="2700000" algn="tl">
                              <a:srgbClr val="000000">
                                <a:alpha val="43137"/>
                              </a:srgbClr>
                            </a:outerShdw>
                          </a:effectLst>
                          <a:latin typeface="+mj-lt"/>
                          <a:ea typeface="Calibri"/>
                          <a:cs typeface="Times New Roman"/>
                        </a:rPr>
                        <a:t>Novedad</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tabLst>
                          <a:tab pos="450215" algn="l"/>
                        </a:tabLst>
                      </a:pPr>
                      <a:r>
                        <a:rPr lang="es-ES" sz="1100" b="0" strike="noStrike" dirty="0">
                          <a:solidFill>
                            <a:schemeClr val="bg1"/>
                          </a:solidFill>
                          <a:effectLst>
                            <a:outerShdw blurRad="38100" dist="38100" dir="2700000" algn="tl">
                              <a:srgbClr val="000000">
                                <a:alpha val="43137"/>
                              </a:srgbClr>
                            </a:outerShdw>
                          </a:effectLst>
                          <a:latin typeface="+mj-lt"/>
                          <a:ea typeface="Calibri"/>
                          <a:cs typeface="Times New Roman"/>
                        </a:rPr>
                        <a:t>Detalle Modificación</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9506">
                <a:tc>
                  <a:txBody>
                    <a:bodyPr/>
                    <a:lstStyle/>
                    <a:p>
                      <a:pPr algn="just"/>
                      <a:r>
                        <a:rPr lang="es-ES" sz="1400" b="0" strike="noStrike" kern="1200" dirty="0" smtClean="0">
                          <a:solidFill>
                            <a:schemeClr val="tx1"/>
                          </a:solidFill>
                          <a:effectLst/>
                          <a:latin typeface="+mj-lt"/>
                          <a:ea typeface="+mn-ea"/>
                          <a:cs typeface="+mn-cs"/>
                        </a:rPr>
                        <a:t>ANEXO</a:t>
                      </a:r>
                      <a:r>
                        <a:rPr lang="es-ES" sz="1400" b="0" strike="noStrike" kern="1200" baseline="0" dirty="0" smtClean="0">
                          <a:solidFill>
                            <a:schemeClr val="tx1"/>
                          </a:solidFill>
                          <a:effectLst/>
                          <a:latin typeface="+mj-lt"/>
                          <a:ea typeface="+mn-ea"/>
                          <a:cs typeface="+mn-cs"/>
                        </a:rPr>
                        <a:t> II:  ESTRUCTURA ORGÁNICA</a:t>
                      </a:r>
                    </a:p>
                    <a:p>
                      <a:pPr algn="just"/>
                      <a:endParaRPr lang="es-ES" sz="1400" b="0" strike="noStrike" kern="1200" dirty="0">
                        <a:solidFill>
                          <a:schemeClr val="tx1"/>
                        </a:solidFill>
                        <a:effectLst/>
                        <a:latin typeface="+mj-lt"/>
                        <a:ea typeface="+mn-ea"/>
                        <a:cs typeface="+mn-cs"/>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600"/>
                        </a:spcBef>
                        <a:spcAft>
                          <a:spcPts val="600"/>
                        </a:spcAft>
                        <a:buClrTx/>
                        <a:buSzTx/>
                        <a:buFontTx/>
                        <a:buNone/>
                        <a:tabLst>
                          <a:tab pos="450215" algn="l"/>
                        </a:tabLst>
                        <a:defRPr/>
                      </a:pPr>
                      <a:r>
                        <a:rPr lang="es-ES" sz="1400" b="0" i="0" u="none" strike="noStrike" kern="1200" dirty="0" smtClean="0">
                          <a:solidFill>
                            <a:srgbClr val="000000"/>
                          </a:solidFill>
                          <a:latin typeface="+mj-lt"/>
                          <a:ea typeface="Times New Roman"/>
                          <a:cs typeface="Times New Roman"/>
                        </a:rPr>
                        <a:t> </a:t>
                      </a:r>
                      <a:r>
                        <a:rPr lang="es-ES" sz="1400" b="0" i="0" u="sng" strike="noStrike" kern="1200" dirty="0" smtClean="0">
                          <a:solidFill>
                            <a:srgbClr val="000000"/>
                          </a:solidFill>
                          <a:latin typeface="+mj-lt"/>
                          <a:ea typeface="Times New Roman"/>
                          <a:cs typeface="Times New Roman"/>
                        </a:rPr>
                        <a:t>S</a:t>
                      </a:r>
                      <a:r>
                        <a:rPr lang="es-ES" sz="1400" b="0" i="0" u="sng" strike="noStrike" kern="1200" baseline="0" dirty="0" smtClean="0">
                          <a:solidFill>
                            <a:srgbClr val="000000"/>
                          </a:solidFill>
                          <a:latin typeface="+mj-lt"/>
                          <a:ea typeface="Times New Roman"/>
                          <a:cs typeface="Times New Roman"/>
                        </a:rPr>
                        <a:t>e ha modificado nombres de:</a:t>
                      </a:r>
                    </a:p>
                    <a:p>
                      <a:pPr marL="0" marR="0" indent="0" algn="just" defTabSz="914400" rtl="0" eaLnBrk="1" fontAlgn="auto" latinLnBrk="0" hangingPunct="1">
                        <a:lnSpc>
                          <a:spcPct val="150000"/>
                        </a:lnSpc>
                        <a:spcBef>
                          <a:spcPts val="600"/>
                        </a:spcBef>
                        <a:spcAft>
                          <a:spcPts val="600"/>
                        </a:spcAft>
                        <a:buClrTx/>
                        <a:buSzTx/>
                        <a:buFontTx/>
                        <a:buNone/>
                        <a:tabLst>
                          <a:tab pos="450215" algn="l"/>
                        </a:tabLst>
                        <a:defRPr/>
                      </a:pPr>
                      <a:r>
                        <a:rPr lang="es-ES" sz="1400" b="0" i="0" u="none" strike="noStrike" kern="1200" dirty="0" smtClean="0">
                          <a:solidFill>
                            <a:srgbClr val="000000"/>
                          </a:solidFill>
                          <a:latin typeface="+mj-lt"/>
                          <a:ea typeface="Times New Roman"/>
                          <a:cs typeface="Times New Roman"/>
                        </a:rPr>
                        <a:t>-SERVICIO DE INSTRUMENTACIÓN CIENTÍFICA</a:t>
                      </a:r>
                      <a:r>
                        <a:rPr lang="es-ES" sz="1400" b="0" i="0" u="none" strike="noStrike" kern="1200" baseline="0" dirty="0" smtClean="0">
                          <a:solidFill>
                            <a:srgbClr val="000000"/>
                          </a:solidFill>
                          <a:latin typeface="+mj-lt"/>
                          <a:ea typeface="Times New Roman"/>
                          <a:cs typeface="Times New Roman"/>
                        </a:rPr>
                        <a:t> :</a:t>
                      </a:r>
                      <a:r>
                        <a:rPr lang="es-ES" sz="1400" b="0" i="0" u="none" strike="noStrike" kern="1200" dirty="0" smtClean="0">
                          <a:solidFill>
                            <a:srgbClr val="000000"/>
                          </a:solidFill>
                          <a:latin typeface="+mj-lt"/>
                          <a:ea typeface="Times New Roman"/>
                          <a:cs typeface="Times New Roman"/>
                        </a:rPr>
                        <a:t> SERVICIO</a:t>
                      </a:r>
                      <a:r>
                        <a:rPr lang="es-ES" sz="1400" b="0" i="0" u="none" strike="noStrike" kern="1200" baseline="0" dirty="0" smtClean="0">
                          <a:solidFill>
                            <a:srgbClr val="000000"/>
                          </a:solidFill>
                          <a:latin typeface="+mj-lt"/>
                          <a:ea typeface="Times New Roman"/>
                          <a:cs typeface="Times New Roman"/>
                        </a:rPr>
                        <a:t> I</a:t>
                      </a:r>
                      <a:r>
                        <a:rPr lang="es-ES" sz="1400" b="0" i="0" u="none" strike="noStrike" kern="1200" dirty="0" smtClean="0">
                          <a:solidFill>
                            <a:srgbClr val="000000"/>
                          </a:solidFill>
                          <a:latin typeface="+mj-lt"/>
                          <a:ea typeface="Times New Roman"/>
                          <a:cs typeface="Times New Roman"/>
                        </a:rPr>
                        <a:t>NNOVACIÓN ANATÓMICA</a:t>
                      </a:r>
                    </a:p>
                    <a:p>
                      <a:pPr marL="0" marR="0" indent="0" algn="just" defTabSz="914400" rtl="0" eaLnBrk="1" fontAlgn="auto" latinLnBrk="0" hangingPunct="1">
                        <a:lnSpc>
                          <a:spcPct val="150000"/>
                        </a:lnSpc>
                        <a:spcBef>
                          <a:spcPts val="600"/>
                        </a:spcBef>
                        <a:spcAft>
                          <a:spcPts val="600"/>
                        </a:spcAft>
                        <a:buClrTx/>
                        <a:buSzTx/>
                        <a:buFontTx/>
                        <a:buNone/>
                        <a:tabLst>
                          <a:tab pos="450215" algn="l"/>
                        </a:tabLst>
                        <a:defRPr/>
                      </a:pPr>
                      <a:r>
                        <a:rPr lang="es-ES" sz="1400" b="0" i="0" u="none" strike="noStrike" kern="1200" dirty="0" smtClean="0">
                          <a:solidFill>
                            <a:srgbClr val="000000"/>
                          </a:solidFill>
                          <a:latin typeface="+mj-lt"/>
                          <a:ea typeface="Times New Roman"/>
                          <a:cs typeface="Times New Roman"/>
                        </a:rPr>
                        <a:t>-OFICINA DE CULTURA, EXTENSIÓN UNIVERSITARIA Y PROMOCIÓN LINGÜÍSTICA : OFICINA DE CULTURA E IGUALTAT</a:t>
                      </a:r>
                    </a:p>
                    <a:p>
                      <a:pPr marL="171450" marR="0" indent="-171450" algn="just" defTabSz="914400" rtl="0" eaLnBrk="1" fontAlgn="auto" latinLnBrk="0" hangingPunct="1">
                        <a:lnSpc>
                          <a:spcPct val="150000"/>
                        </a:lnSpc>
                        <a:spcBef>
                          <a:spcPts val="600"/>
                        </a:spcBef>
                        <a:spcAft>
                          <a:spcPts val="600"/>
                        </a:spcAft>
                        <a:buClrTx/>
                        <a:buSzTx/>
                        <a:buFontTx/>
                        <a:buChar char="-"/>
                        <a:tabLst>
                          <a:tab pos="450215" algn="l"/>
                        </a:tabLst>
                        <a:defRPr/>
                      </a:pPr>
                      <a:r>
                        <a:rPr lang="es-ES" sz="1400" b="0" i="0" u="none" strike="noStrike" kern="1200" baseline="0" dirty="0" smtClean="0">
                          <a:solidFill>
                            <a:srgbClr val="000000"/>
                          </a:solidFill>
                          <a:latin typeface="+mj-lt"/>
                          <a:ea typeface="Times New Roman"/>
                          <a:cs typeface="Times New Roman"/>
                        </a:rPr>
                        <a:t>OFICINA </a:t>
                      </a:r>
                      <a:r>
                        <a:rPr lang="es-ES" sz="1400" b="0" i="0" u="none" strike="noStrike" kern="1200" baseline="0" dirty="0" smtClean="0">
                          <a:solidFill>
                            <a:srgbClr val="000000"/>
                          </a:solidFill>
                          <a:latin typeface="+mj-lt"/>
                          <a:ea typeface="Times New Roman"/>
                          <a:cs typeface="Times New Roman"/>
                        </a:rPr>
                        <a:t>DE DOCUMENTACIÓN, ARCHIVO Y REGISTRO: SERVICIO DE MODERNIZACIÓN Y COORDINACIÓN </a:t>
                      </a:r>
                      <a:r>
                        <a:rPr lang="es-ES" sz="1400" b="0" i="0" u="none" strike="noStrike" kern="1200" baseline="0" dirty="0" smtClean="0">
                          <a:solidFill>
                            <a:srgbClr val="000000"/>
                          </a:solidFill>
                          <a:latin typeface="+mj-lt"/>
                          <a:ea typeface="Times New Roman"/>
                          <a:cs typeface="Times New Roman"/>
                        </a:rPr>
                        <a:t>ADMINISTRATIVA</a:t>
                      </a:r>
                    </a:p>
                    <a:p>
                      <a:pPr marL="171450" marR="0" lvl="0" indent="-171450" algn="just" defTabSz="914400" rtl="0" eaLnBrk="1" fontAlgn="auto" latinLnBrk="0" hangingPunct="1">
                        <a:lnSpc>
                          <a:spcPct val="150000"/>
                        </a:lnSpc>
                        <a:spcBef>
                          <a:spcPts val="600"/>
                        </a:spcBef>
                        <a:spcAft>
                          <a:spcPts val="600"/>
                        </a:spcAft>
                        <a:buClrTx/>
                        <a:buSzTx/>
                        <a:buFontTx/>
                        <a:buChar char="-"/>
                        <a:tabLst>
                          <a:tab pos="450215" algn="l"/>
                        </a:tabLst>
                        <a:defRPr/>
                      </a:pPr>
                      <a:r>
                        <a:rPr lang="es-ES" sz="1400" b="0" i="0" u="none" strike="noStrike" kern="1200" dirty="0" smtClean="0">
                          <a:solidFill>
                            <a:srgbClr val="000000"/>
                          </a:solidFill>
                          <a:latin typeface="+mn-lt"/>
                          <a:ea typeface="Times New Roman"/>
                          <a:cs typeface="Times New Roman"/>
                        </a:rPr>
                        <a:t>OFICINA  LLENGÜES</a:t>
                      </a:r>
                    </a:p>
                    <a:p>
                      <a:pPr marL="171450" marR="0" lvl="0" indent="-171450" algn="just" defTabSz="914400" rtl="0" eaLnBrk="1" fontAlgn="auto" latinLnBrk="0" hangingPunct="1">
                        <a:lnSpc>
                          <a:spcPct val="150000"/>
                        </a:lnSpc>
                        <a:spcBef>
                          <a:spcPts val="600"/>
                        </a:spcBef>
                        <a:spcAft>
                          <a:spcPts val="600"/>
                        </a:spcAft>
                        <a:buClrTx/>
                        <a:buSzTx/>
                        <a:buFontTx/>
                        <a:buChar char="-"/>
                        <a:tabLst>
                          <a:tab pos="450215" algn="l"/>
                        </a:tabLst>
                        <a:defRPr/>
                      </a:pPr>
                      <a:r>
                        <a:rPr lang="es-ES" sz="1400" b="0" i="0" u="none" strike="noStrike" kern="1200" dirty="0" smtClean="0">
                          <a:solidFill>
                            <a:srgbClr val="000000"/>
                          </a:solidFill>
                          <a:latin typeface="+mn-lt"/>
                          <a:ea typeface="Times New Roman"/>
                          <a:cs typeface="Times New Roman"/>
                        </a:rPr>
                        <a:t> SERVICIO CYBORG</a:t>
                      </a:r>
                    </a:p>
                    <a:p>
                      <a:pPr marL="171450" marR="0" lvl="0" indent="-171450" algn="just" defTabSz="914400" rtl="0" eaLnBrk="1" fontAlgn="auto" latinLnBrk="0" hangingPunct="1">
                        <a:lnSpc>
                          <a:spcPct val="150000"/>
                        </a:lnSpc>
                        <a:spcBef>
                          <a:spcPts val="600"/>
                        </a:spcBef>
                        <a:spcAft>
                          <a:spcPts val="600"/>
                        </a:spcAft>
                        <a:buClrTx/>
                        <a:buSzTx/>
                        <a:buFontTx/>
                        <a:buChar char="-"/>
                        <a:tabLst>
                          <a:tab pos="450215" algn="l"/>
                        </a:tabLst>
                        <a:defRPr/>
                      </a:pPr>
                      <a:r>
                        <a:rPr lang="es-ES" sz="1400" b="0" i="0" u="none" strike="noStrike" kern="1200" dirty="0" smtClean="0">
                          <a:solidFill>
                            <a:srgbClr val="000000"/>
                          </a:solidFill>
                          <a:latin typeface="+mn-lt"/>
                          <a:ea typeface="Times New Roman"/>
                          <a:cs typeface="Times New Roman"/>
                        </a:rPr>
                        <a:t> OFICINA DE DATOS</a:t>
                      </a:r>
                      <a:endParaRPr lang="es-ES" sz="1400" b="0" i="0" u="none" strike="noStrike" kern="1200" dirty="0" smtClean="0">
                        <a:solidFill>
                          <a:srgbClr val="000000"/>
                        </a:solidFill>
                        <a:latin typeface="+mj-lt"/>
                        <a:ea typeface="Times New Roman"/>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ANEXO II:  ESTRUCTURA ORGÁNICA</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29133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1403942993"/>
              </p:ext>
            </p:extLst>
          </p:nvPr>
        </p:nvGraphicFramePr>
        <p:xfrm>
          <a:off x="251520" y="1002796"/>
          <a:ext cx="8640960" cy="5439150"/>
        </p:xfrm>
        <a:graphic>
          <a:graphicData uri="http://schemas.openxmlformats.org/drawingml/2006/table">
            <a:tbl>
              <a:tblPr/>
              <a:tblGrid>
                <a:gridCol w="1758559"/>
                <a:gridCol w="5301483"/>
                <a:gridCol w="1580918"/>
              </a:tblGrid>
              <a:tr h="432048">
                <a:tc>
                  <a:txBody>
                    <a:bodyPr/>
                    <a:lstStyle/>
                    <a:p>
                      <a:pPr algn="just">
                        <a:lnSpc>
                          <a:spcPct val="150000"/>
                        </a:lnSpc>
                        <a:spcBef>
                          <a:spcPts val="600"/>
                        </a:spcBef>
                        <a:spcAft>
                          <a:spcPts val="600"/>
                        </a:spcAft>
                        <a:tabLst>
                          <a:tab pos="450215" algn="l"/>
                        </a:tabLst>
                      </a:pPr>
                      <a:r>
                        <a:rPr lang="es-ES" sz="1100" b="0" dirty="0">
                          <a:solidFill>
                            <a:schemeClr val="bg1"/>
                          </a:solidFill>
                          <a:effectLst>
                            <a:outerShdw blurRad="38100" dist="38100" dir="2700000" algn="tl">
                              <a:srgbClr val="000000">
                                <a:alpha val="43137"/>
                              </a:srgbClr>
                            </a:outerShdw>
                          </a:effectLst>
                          <a:latin typeface="+mj-lt"/>
                          <a:ea typeface="Calibri"/>
                          <a:cs typeface="Times New Roman"/>
                        </a:rPr>
                        <a:t>Modificación </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tabLst>
                          <a:tab pos="450215" algn="l"/>
                        </a:tabLst>
                      </a:pPr>
                      <a:r>
                        <a:rPr lang="es-ES" sz="1100" b="0" dirty="0">
                          <a:solidFill>
                            <a:schemeClr val="bg1"/>
                          </a:solidFill>
                          <a:effectLst>
                            <a:outerShdw blurRad="38100" dist="38100" dir="2700000" algn="tl">
                              <a:srgbClr val="000000">
                                <a:alpha val="43137"/>
                              </a:srgbClr>
                            </a:outerShdw>
                          </a:effectLst>
                          <a:latin typeface="+mj-lt"/>
                          <a:ea typeface="Calibri"/>
                          <a:cs typeface="Times New Roman"/>
                        </a:rPr>
                        <a:t>Novedad</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50000"/>
                        </a:lnSpc>
                        <a:spcBef>
                          <a:spcPts val="600"/>
                        </a:spcBef>
                        <a:spcAft>
                          <a:spcPts val="600"/>
                        </a:spcAft>
                        <a:tabLst>
                          <a:tab pos="450215" algn="l"/>
                        </a:tabLst>
                      </a:pPr>
                      <a:r>
                        <a:rPr lang="es-ES" sz="1100" b="0" strike="noStrike" dirty="0">
                          <a:solidFill>
                            <a:schemeClr val="bg1"/>
                          </a:solidFill>
                          <a:effectLst>
                            <a:outerShdw blurRad="38100" dist="38100" dir="2700000" algn="tl">
                              <a:srgbClr val="000000">
                                <a:alpha val="43137"/>
                              </a:srgbClr>
                            </a:outerShdw>
                          </a:effectLst>
                          <a:latin typeface="+mj-lt"/>
                          <a:ea typeface="Calibri"/>
                          <a:cs typeface="Times New Roman"/>
                        </a:rPr>
                        <a:t>Detalle Modificación</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630039">
                <a:tc>
                  <a:txBody>
                    <a:bodyPr/>
                    <a:lstStyle/>
                    <a:p>
                      <a:pPr algn="just"/>
                      <a:r>
                        <a:rPr lang="es-ES" sz="1100" b="0" strike="noStrike" kern="1200" dirty="0" smtClean="0">
                          <a:solidFill>
                            <a:schemeClr val="tx1"/>
                          </a:solidFill>
                          <a:effectLst/>
                          <a:latin typeface="+mj-lt"/>
                          <a:ea typeface="+mn-ea"/>
                          <a:cs typeface="+mn-cs"/>
                        </a:rPr>
                        <a:t>ANEXO XXV: CRITERIOS PARA ESTUDIANTES EN PRÁCTICAS REMUNERADAS Y PERSONAL SUBVENCIONADO .</a:t>
                      </a:r>
                      <a:endParaRPr lang="es-ES" sz="1100" b="0" strike="noStrike" kern="1200" dirty="0">
                        <a:solidFill>
                          <a:schemeClr val="tx1"/>
                        </a:solidFill>
                        <a:effectLst/>
                        <a:latin typeface="+mj-lt"/>
                        <a:ea typeface="+mn-ea"/>
                        <a:cs typeface="+mn-cs"/>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tab pos="450215" algn="l"/>
                        </a:tabLst>
                        <a:defRPr/>
                      </a:pPr>
                      <a:r>
                        <a:rPr lang="es-ES" sz="1600" b="0" i="0" u="none" strike="noStrike" kern="1200" dirty="0" smtClean="0">
                          <a:solidFill>
                            <a:srgbClr val="000000"/>
                          </a:solidFill>
                          <a:latin typeface="Calibri" panose="020F0502020204030204" pitchFamily="34" charset="0"/>
                          <a:ea typeface="Times New Roman"/>
                          <a:cs typeface="Times New Roman"/>
                        </a:rPr>
                        <a:t>2.1.- Documentación previa según el tipo de financiación de las prácticas remuneradas.</a:t>
                      </a:r>
                    </a:p>
                    <a:p>
                      <a:pPr marL="0" marR="0" indent="0" algn="just" defTabSz="914400" rtl="0" eaLnBrk="1" fontAlgn="auto" latinLnBrk="0" hangingPunct="1">
                        <a:lnSpc>
                          <a:spcPct val="150000"/>
                        </a:lnSpc>
                        <a:spcBef>
                          <a:spcPts val="0"/>
                        </a:spcBef>
                        <a:spcAft>
                          <a:spcPts val="0"/>
                        </a:spcAft>
                        <a:buClrTx/>
                        <a:buSzTx/>
                        <a:buFontTx/>
                        <a:buNone/>
                        <a:tabLst>
                          <a:tab pos="450215" algn="l"/>
                        </a:tabLst>
                        <a:defRPr/>
                      </a:pPr>
                      <a:r>
                        <a:rPr lang="es-ES" sz="1600" b="0" i="0" u="none" strike="noStrike" kern="1200" dirty="0" smtClean="0">
                          <a:solidFill>
                            <a:srgbClr val="000000"/>
                          </a:solidFill>
                          <a:latin typeface="Calibri" panose="020F0502020204030204" pitchFamily="34" charset="0"/>
                          <a:ea typeface="Times New Roman"/>
                          <a:cs typeface="Times New Roman"/>
                        </a:rPr>
                        <a:t>Se</a:t>
                      </a:r>
                      <a:r>
                        <a:rPr lang="es-ES" sz="1600" b="0" i="0" u="none" strike="noStrike" kern="1200" baseline="0" dirty="0" smtClean="0">
                          <a:solidFill>
                            <a:srgbClr val="000000"/>
                          </a:solidFill>
                          <a:latin typeface="Calibri" panose="020F0502020204030204" pitchFamily="34" charset="0"/>
                          <a:ea typeface="Times New Roman"/>
                          <a:cs typeface="Times New Roman"/>
                        </a:rPr>
                        <a:t> introduce que, e</a:t>
                      </a:r>
                      <a:r>
                        <a:rPr lang="es-ES" sz="1600" b="0" i="0" u="none" strike="noStrike" kern="1200" dirty="0" smtClean="0">
                          <a:solidFill>
                            <a:srgbClr val="000000"/>
                          </a:solidFill>
                          <a:latin typeface="Calibri" panose="020F0502020204030204" pitchFamily="34" charset="0"/>
                          <a:ea typeface="Times New Roman"/>
                          <a:cs typeface="Times New Roman"/>
                        </a:rPr>
                        <a:t>l coste por mes debe incluir la remuneración del alumno más el coste de Seguridad Social correspondiente a la entidad para el año 2018.</a:t>
                      </a:r>
                    </a:p>
                    <a:p>
                      <a:pPr marL="0" marR="0" indent="0" algn="just" defTabSz="914400" rtl="0" eaLnBrk="1" fontAlgn="auto" latinLnBrk="0" hangingPunct="1">
                        <a:lnSpc>
                          <a:spcPct val="150000"/>
                        </a:lnSpc>
                        <a:spcBef>
                          <a:spcPts val="0"/>
                        </a:spcBef>
                        <a:spcAft>
                          <a:spcPts val="0"/>
                        </a:spcAft>
                        <a:buClrTx/>
                        <a:buSzTx/>
                        <a:buFontTx/>
                        <a:buNone/>
                        <a:tabLst>
                          <a:tab pos="450215" algn="l"/>
                        </a:tabLst>
                        <a:defRPr/>
                      </a:pPr>
                      <a:r>
                        <a:rPr lang="es-ES" sz="1600" b="0" i="0" u="none" strike="noStrike" kern="1200" dirty="0" smtClean="0">
                          <a:solidFill>
                            <a:srgbClr val="000000"/>
                          </a:solidFill>
                          <a:latin typeface="Calibri" panose="020F0502020204030204" pitchFamily="34" charset="0"/>
                          <a:ea typeface="Times New Roman"/>
                          <a:cs typeface="Times New Roman"/>
                        </a:rPr>
                        <a:t>(Demás</a:t>
                      </a:r>
                      <a:r>
                        <a:rPr lang="es-ES" sz="1600" b="0" i="0" u="none" strike="noStrike" kern="1200" baseline="0" dirty="0" smtClean="0">
                          <a:solidFill>
                            <a:srgbClr val="000000"/>
                          </a:solidFill>
                          <a:latin typeface="Calibri" panose="020F0502020204030204" pitchFamily="34" charset="0"/>
                          <a:ea typeface="Times New Roman"/>
                          <a:cs typeface="Times New Roman"/>
                        </a:rPr>
                        <a:t> aspectos a cerca de la documentación a aportar al Observatorio Ocupacional)</a:t>
                      </a:r>
                      <a:endParaRPr lang="es-ES" sz="1600" b="0" i="0" u="none" strike="noStrike" kern="1200" dirty="0" smtClean="0">
                        <a:solidFill>
                          <a:srgbClr val="000000"/>
                        </a:solidFill>
                        <a:latin typeface="Calibri" panose="020F0502020204030204" pitchFamily="34" charset="0"/>
                        <a:ea typeface="Times New Roman"/>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ANEXO XXV: CRITERIOS PARA ESTUDIANTES EN PRÁCTICAS REMUNERADAS Y PERSONAL SUBVENCIONADO .</a:t>
                      </a:r>
                      <a:endParaRPr lang="es-ES" sz="1200" b="1" strike="noStrike" kern="1200" dirty="0">
                        <a:solidFill>
                          <a:schemeClr val="tx1"/>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039">
                <a:tc>
                  <a:txBody>
                    <a:bodyPr/>
                    <a:lstStyle/>
                    <a:p>
                      <a:pPr algn="just"/>
                      <a:r>
                        <a:rPr lang="es-ES" sz="1100" b="0" strike="noStrike" kern="1200" dirty="0" smtClean="0">
                          <a:solidFill>
                            <a:schemeClr val="tx1"/>
                          </a:solidFill>
                          <a:effectLst/>
                          <a:latin typeface="+mj-lt"/>
                          <a:ea typeface="+mn-ea"/>
                          <a:cs typeface="+mn-cs"/>
                        </a:rPr>
                        <a:t>ANEXO XXXIV: PAGOS A PERSONAL AJENO</a:t>
                      </a:r>
                      <a:endParaRPr lang="es-ES" sz="1100" b="0" strike="noStrike" kern="1200" dirty="0">
                        <a:solidFill>
                          <a:schemeClr val="tx1"/>
                        </a:solidFill>
                        <a:effectLst/>
                        <a:latin typeface="+mj-lt"/>
                        <a:ea typeface="+mn-ea"/>
                        <a:cs typeface="+mn-cs"/>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tab pos="450215" algn="l"/>
                        </a:tabLst>
                        <a:defRPr/>
                      </a:pPr>
                      <a:r>
                        <a:rPr lang="es-ES" sz="1600" b="1" dirty="0" smtClean="0">
                          <a:solidFill>
                            <a:schemeClr val="bg1">
                              <a:lumMod val="50000"/>
                            </a:schemeClr>
                          </a:solidFill>
                          <a:latin typeface="Calibri" panose="020F0502020204030204" pitchFamily="34" charset="0"/>
                        </a:rPr>
                        <a:t>Propuestas de pago a personal ajeno, autorizadas por Vicerrectorado Competente.</a:t>
                      </a:r>
                    </a:p>
                    <a:p>
                      <a:pPr marL="0" marR="0" indent="0" algn="just" defTabSz="914400" rtl="0" eaLnBrk="1" fontAlgn="auto" latinLnBrk="0" hangingPunct="1">
                        <a:lnSpc>
                          <a:spcPct val="150000"/>
                        </a:lnSpc>
                        <a:spcBef>
                          <a:spcPts val="0"/>
                        </a:spcBef>
                        <a:spcAft>
                          <a:spcPts val="0"/>
                        </a:spcAft>
                        <a:buClrTx/>
                        <a:buSzTx/>
                        <a:buFontTx/>
                        <a:buNone/>
                        <a:tabLst>
                          <a:tab pos="450215" algn="l"/>
                        </a:tabLst>
                        <a:defRPr/>
                      </a:pPr>
                      <a:r>
                        <a:rPr lang="es-ES" sz="1600" b="0" i="0" u="none" strike="noStrike" kern="1200" dirty="0" smtClean="0">
                          <a:solidFill>
                            <a:srgbClr val="000000"/>
                          </a:solidFill>
                          <a:latin typeface="Calibri" panose="020F0502020204030204" pitchFamily="34" charset="0"/>
                          <a:ea typeface="Times New Roman"/>
                          <a:cs typeface="Times New Roman"/>
                        </a:rPr>
                        <a:t>Vº </a:t>
                      </a:r>
                      <a:r>
                        <a:rPr lang="es-ES" sz="1600" b="0" i="0" u="none" strike="noStrike" kern="1200" dirty="0" smtClean="0">
                          <a:solidFill>
                            <a:srgbClr val="000000"/>
                          </a:solidFill>
                          <a:latin typeface="Calibri" panose="020F0502020204030204" pitchFamily="34" charset="0"/>
                          <a:ea typeface="Times New Roman"/>
                          <a:cs typeface="Times New Roman"/>
                        </a:rPr>
                        <a:t>Bº La eliminación del “si procede”</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ANEXO XXXIV: PAGOS A PERSONAL </a:t>
                      </a:r>
                      <a:r>
                        <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rPr>
                        <a:t>AJENO</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0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1" dirty="0" smtClean="0">
                          <a:solidFill>
                            <a:schemeClr val="bg1">
                              <a:lumMod val="50000"/>
                            </a:schemeClr>
                          </a:solidFill>
                        </a:rPr>
                        <a:t>ANEXO XL</a:t>
                      </a:r>
                    </a:p>
                    <a:p>
                      <a:pPr algn="just"/>
                      <a:endParaRPr lang="es-ES" sz="1100" b="0" strike="noStrike" kern="1200" dirty="0">
                        <a:solidFill>
                          <a:schemeClr val="tx1"/>
                        </a:solidFill>
                        <a:effectLst/>
                        <a:latin typeface="+mj-lt"/>
                        <a:ea typeface="+mn-ea"/>
                        <a:cs typeface="+mn-cs"/>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tab pos="450215" algn="l"/>
                        </a:tabLst>
                        <a:defRPr/>
                      </a:pPr>
                      <a:r>
                        <a:rPr lang="es-ES" sz="1600" b="1" dirty="0" smtClean="0">
                          <a:solidFill>
                            <a:schemeClr val="bg1">
                              <a:lumMod val="50000"/>
                            </a:schemeClr>
                          </a:solidFill>
                          <a:latin typeface="Calibri" panose="020F0502020204030204" pitchFamily="34" charset="0"/>
                        </a:rPr>
                        <a:t>PUBLICACIÓN NORMATIVA SOBRE GESTIÓN EFICIENTE DEL PROGRAMA DE ACTIVIDADES ASOCIADOS A REMANENTES (AR)</a:t>
                      </a:r>
                      <a:endParaRPr lang="es-ES" sz="1600" b="1" dirty="0" smtClean="0">
                        <a:solidFill>
                          <a:schemeClr val="accent1"/>
                        </a:solidFill>
                        <a:latin typeface="Calibri" panose="020F0502020204030204" pitchFamily="34" charset="0"/>
                      </a:endParaRPr>
                    </a:p>
                    <a:p>
                      <a:pPr marL="0" marR="0" indent="0" algn="just" defTabSz="914400" rtl="0" eaLnBrk="1" fontAlgn="auto" latinLnBrk="0" hangingPunct="1">
                        <a:lnSpc>
                          <a:spcPct val="150000"/>
                        </a:lnSpc>
                        <a:spcBef>
                          <a:spcPts val="0"/>
                        </a:spcBef>
                        <a:spcAft>
                          <a:spcPts val="0"/>
                        </a:spcAft>
                        <a:buClrTx/>
                        <a:buSzTx/>
                        <a:buFontTx/>
                        <a:buNone/>
                        <a:tabLst>
                          <a:tab pos="450215" algn="l"/>
                        </a:tabLst>
                        <a:defRPr/>
                      </a:pPr>
                      <a:endParaRPr lang="es-ES" sz="1600" b="0" i="0" u="none" strike="noStrike" kern="1200" dirty="0" smtClean="0">
                        <a:solidFill>
                          <a:srgbClr val="000000"/>
                        </a:solidFill>
                        <a:latin typeface="Calibri" panose="020F0502020204030204" pitchFamily="34" charset="0"/>
                        <a:ea typeface="Times New Roman"/>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dirty="0" smtClean="0">
                          <a:solidFill>
                            <a:schemeClr val="bg1">
                              <a:lumMod val="50000"/>
                            </a:schemeClr>
                          </a:solidFill>
                        </a:rPr>
                        <a:t>ANEXO XL</a:t>
                      </a:r>
                    </a:p>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endParaRPr lang="es-ES" sz="1200" b="1" strike="noStrike" kern="1200" dirty="0" smtClean="0">
                        <a:solidFill>
                          <a:schemeClr val="tx1"/>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2327533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251520" y="188640"/>
            <a:ext cx="572753" cy="576064"/>
          </a:xfrm>
          <a:prstGeom prst="rect">
            <a:avLst/>
          </a:prstGeom>
          <a:noFill/>
        </p:spPr>
      </p:pic>
      <p:sp>
        <p:nvSpPr>
          <p:cNvPr id="1027" name="Rectangle 3"/>
          <p:cNvSpPr>
            <a:spLocks noChangeArrowheads="1"/>
          </p:cNvSpPr>
          <p:nvPr/>
        </p:nvSpPr>
        <p:spPr bwMode="auto">
          <a:xfrm>
            <a:off x="251520" y="2970823"/>
            <a:ext cx="835292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t/>
            </a:r>
            <a:b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b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683568" y="2708920"/>
            <a:ext cx="7992888"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4000" b="1" dirty="0" smtClean="0">
                <a:solidFill>
                  <a:schemeClr val="tx1">
                    <a:lumMod val="50000"/>
                    <a:lumOff val="50000"/>
                  </a:schemeClr>
                </a:solidFill>
              </a:rPr>
              <a:t>Fichas Explicativas</a:t>
            </a:r>
            <a:endParaRPr lang="es-ES" sz="4000" b="1" dirty="0">
              <a:solidFill>
                <a:schemeClr val="tx2">
                  <a:lumMod val="60000"/>
                  <a:lumOff val="40000"/>
                </a:schemeClr>
              </a:solidFill>
            </a:endParaRPr>
          </a:p>
        </p:txBody>
      </p:sp>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latin typeface="Arial" pitchFamily="34" charset="0"/>
                <a:cs typeface="Arial" pitchFamily="34" charset="0"/>
              </a:rPr>
              <a:t>  Artículo 5</a:t>
            </a:r>
            <a:endParaRPr kumimoji="0" lang="es-ES" sz="1800" b="0" i="0" u="none" strike="noStrike" cap="none" normalizeH="0" baseline="0" dirty="0" smtClean="0">
              <a:ln>
                <a:noFill/>
              </a:ln>
              <a:solidFill>
                <a:schemeClr val="bg1">
                  <a:lumMod val="50000"/>
                </a:schemeClr>
              </a:solidFill>
              <a:effectLst/>
              <a:latin typeface="Arial" pitchFamily="34" charset="0"/>
              <a:cs typeface="Arial" pitchFamily="34" charset="0"/>
            </a:endParaRPr>
          </a:p>
        </p:txBody>
      </p:sp>
      <p:sp>
        <p:nvSpPr>
          <p:cNvPr id="16388" name="Rectangle 4"/>
          <p:cNvSpPr>
            <a:spLocks noChangeArrowheads="1"/>
          </p:cNvSpPr>
          <p:nvPr/>
        </p:nvSpPr>
        <p:spPr bwMode="auto">
          <a:xfrm>
            <a:off x="179512" y="836712"/>
            <a:ext cx="6624736" cy="4242534"/>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r>
              <a:rPr lang="es-ES" sz="1600" dirty="0" smtClean="0"/>
              <a:t> </a:t>
            </a:r>
            <a:r>
              <a:rPr lang="es-ES" sz="1400" dirty="0" smtClean="0">
                <a:solidFill>
                  <a:schemeClr val="bg1">
                    <a:lumMod val="50000"/>
                  </a:schemeClr>
                </a:solidFill>
                <a:effectLst>
                  <a:outerShdw blurRad="38100" dist="38100" dir="2700000" algn="tl">
                    <a:srgbClr val="000000">
                      <a:alpha val="43137"/>
                    </a:srgbClr>
                  </a:outerShdw>
                </a:effectLst>
              </a:rPr>
              <a:t>Artículo 5</a:t>
            </a:r>
            <a:r>
              <a:rPr lang="es-ES" sz="1400" dirty="0" smtClean="0">
                <a:solidFill>
                  <a:schemeClr val="bg1">
                    <a:lumMod val="50000"/>
                  </a:schemeClr>
                </a:solidFill>
                <a:effectLst>
                  <a:outerShdw blurRad="38100" dist="38100" dir="2700000" algn="tl">
                    <a:srgbClr val="000000">
                      <a:alpha val="43137"/>
                    </a:srgbClr>
                  </a:outerShdw>
                </a:effectLst>
              </a:rPr>
              <a:t>:</a:t>
            </a:r>
          </a:p>
          <a:p>
            <a:endParaRPr lang="es-ES" sz="1400" dirty="0">
              <a:solidFill>
                <a:schemeClr val="bg1">
                  <a:lumMod val="50000"/>
                </a:schemeClr>
              </a:solidFill>
              <a:effectLst>
                <a:outerShdw blurRad="38100" dist="38100" dir="2700000" algn="tl">
                  <a:srgbClr val="000000">
                    <a:alpha val="43137"/>
                  </a:srgbClr>
                </a:outerShdw>
              </a:effectLst>
            </a:endParaRPr>
          </a:p>
          <a:p>
            <a:pPr algn="just"/>
            <a:r>
              <a:rPr lang="es-ES" sz="1600" dirty="0" smtClean="0">
                <a:solidFill>
                  <a:schemeClr val="bg1">
                    <a:lumMod val="50000"/>
                  </a:schemeClr>
                </a:solidFill>
                <a:effectLst>
                  <a:outerShdw blurRad="38100" dist="38100" dir="2700000" algn="tl">
                    <a:srgbClr val="000000">
                      <a:alpha val="43137"/>
                    </a:srgbClr>
                  </a:outerShdw>
                </a:effectLst>
              </a:rPr>
              <a:t> </a:t>
            </a:r>
            <a:r>
              <a:rPr lang="es-ES" sz="1400" dirty="0" smtClean="0"/>
              <a:t>…los </a:t>
            </a:r>
            <a:r>
              <a:rPr lang="es-ES" sz="1400" dirty="0"/>
              <a:t>gastos que, como máximo, podrán efectuarse en este periodo no podrán ser superiores al 40% del crédito de financiación general definitivo </a:t>
            </a:r>
            <a:r>
              <a:rPr lang="es-ES" sz="1400" dirty="0" smtClean="0"/>
              <a:t>asignado </a:t>
            </a:r>
            <a:r>
              <a:rPr lang="es-ES" sz="1400" dirty="0"/>
              <a:t>a cada Unidad Orgánica  calculado por cada bolsa de vinculación     , procediendo el día 1 de </a:t>
            </a:r>
            <a:r>
              <a:rPr lang="es-ES" sz="1400" dirty="0" smtClean="0"/>
              <a:t>octubre…</a:t>
            </a:r>
          </a:p>
          <a:p>
            <a:pPr algn="just"/>
            <a:endParaRPr lang="es-ES" sz="1400" dirty="0"/>
          </a:p>
          <a:p>
            <a:pPr algn="just"/>
            <a:r>
              <a:rPr lang="es-ES" sz="1400" dirty="0" smtClean="0"/>
              <a:t>En </a:t>
            </a:r>
            <a:r>
              <a:rPr lang="es-ES" sz="1400" dirty="0"/>
              <a:t>cumplimiento de los Principios de Estabilidad Presupuestaria, de apreciarse necesidad por el Consejo Social, podrán bloquearse aquellos créditos que presenten baja ejecución, comparativamente con el porcentaje mínimo que pueda ser determinado por éste, previa ponderación de la eficiencia en la gestión de los créditos que resultaron aprobados en el presupuesto, y el cumplimiento de la estabilidad presupuestaria durante su ejecución y previsible liquidación. En todo caso, se considerarán exentos de esta afectación, aquellos créditos financiados con créditos finalistas, así como los que alcancen al menos el 20%, 40%, y 60% en los respectivos  </a:t>
            </a:r>
            <a:r>
              <a:rPr lang="es-ES" sz="1400" dirty="0" smtClean="0"/>
              <a:t>trimestres </a:t>
            </a:r>
            <a:r>
              <a:rPr lang="es-ES" sz="1400" dirty="0"/>
              <a:t>primero, segundo y tercero del ejercicio corriente</a:t>
            </a:r>
            <a:r>
              <a:rPr lang="es-ES" sz="1400" dirty="0" smtClean="0"/>
              <a:t>.</a:t>
            </a:r>
          </a:p>
          <a:p>
            <a:pPr algn="just"/>
            <a:endParaRPr lang="es-ES" sz="1400" dirty="0" smtClean="0"/>
          </a:p>
          <a:p>
            <a:pPr algn="just"/>
            <a:r>
              <a:rPr lang="es-ES" sz="1400" dirty="0"/>
              <a:t>Ajustes de créditos reprogramados, mediante baja presupuestaria.</a:t>
            </a:r>
          </a:p>
          <a:p>
            <a:pPr algn="just"/>
            <a:endParaRPr lang="es-ES" sz="1400" dirty="0"/>
          </a:p>
          <a:p>
            <a:endParaRPr lang="es-ES" sz="1100" dirty="0" smtClean="0"/>
          </a:p>
          <a:p>
            <a:r>
              <a:rPr lang="es-ES" sz="1100" dirty="0" smtClean="0"/>
              <a:t> </a:t>
            </a:r>
            <a:endParaRPr lang="es-ES_tradnl" sz="1100" dirty="0" smtClean="0"/>
          </a:p>
          <a:p>
            <a:pPr>
              <a:buFont typeface="Arial" pitchFamily="34" charset="0"/>
              <a:buChar char="•"/>
            </a:pPr>
            <a:endParaRPr lang="es-ES" sz="11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1" i="0" u="none" strike="noStrike" cap="none" normalizeH="0" baseline="0" dirty="0" smtClean="0">
              <a:ln>
                <a:noFill/>
              </a:ln>
              <a:solidFill>
                <a:srgbClr val="595959"/>
              </a:solidFill>
              <a:effectLst/>
              <a:latin typeface="Calibri" pitchFamily="34" charset="0"/>
              <a:cs typeface="Arial" pitchFamily="34" charset="0"/>
            </a:endParaRPr>
          </a:p>
        </p:txBody>
      </p:sp>
      <p:sp>
        <p:nvSpPr>
          <p:cNvPr id="16389" name="Rectangle 5"/>
          <p:cNvSpPr>
            <a:spLocks noChangeArrowheads="1"/>
          </p:cNvSpPr>
          <p:nvPr/>
        </p:nvSpPr>
        <p:spPr bwMode="auto">
          <a:xfrm>
            <a:off x="179512" y="5079246"/>
            <a:ext cx="6624736" cy="1230074"/>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s-ES" sz="1400" b="1" dirty="0">
                <a:solidFill>
                  <a:srgbClr val="595959"/>
                </a:solidFill>
                <a:latin typeface="Calibri" pitchFamily="34" charset="0"/>
                <a:cs typeface="Arial" pitchFamily="34" charset="0"/>
              </a:rPr>
              <a:t>Efectos sobre la </a:t>
            </a:r>
            <a:r>
              <a:rPr lang="es-ES" sz="1400" b="1" dirty="0" smtClean="0">
                <a:solidFill>
                  <a:srgbClr val="595959"/>
                </a:solidFill>
                <a:latin typeface="Calibri" pitchFamily="34" charset="0"/>
                <a:cs typeface="Arial" pitchFamily="34" charset="0"/>
              </a:rPr>
              <a:t>Gestión</a:t>
            </a:r>
          </a:p>
          <a:p>
            <a:pPr lvl="0" algn="just" fontAlgn="base">
              <a:spcBef>
                <a:spcPct val="0"/>
              </a:spcBef>
              <a:spcAft>
                <a:spcPts val="1000"/>
              </a:spcAft>
            </a:pPr>
            <a:r>
              <a:rPr lang="es-ES" sz="1400" dirty="0" smtClean="0">
                <a:solidFill>
                  <a:srgbClr val="595959"/>
                </a:solidFill>
                <a:latin typeface="Calibri" pitchFamily="34" charset="0"/>
                <a:cs typeface="Arial" pitchFamily="34" charset="0"/>
              </a:rPr>
              <a:t>Los criterios de ejecución se </a:t>
            </a:r>
            <a:r>
              <a:rPr lang="es-ES" sz="1400" dirty="0" err="1" smtClean="0">
                <a:solidFill>
                  <a:srgbClr val="595959"/>
                </a:solidFill>
                <a:latin typeface="Calibri" pitchFamily="34" charset="0"/>
                <a:cs typeface="Arial" pitchFamily="34" charset="0"/>
              </a:rPr>
              <a:t>específican</a:t>
            </a:r>
            <a:r>
              <a:rPr lang="es-ES" sz="1400" dirty="0" smtClean="0">
                <a:solidFill>
                  <a:srgbClr val="595959"/>
                </a:solidFill>
                <a:latin typeface="Calibri" pitchFamily="34" charset="0"/>
                <a:cs typeface="Arial" pitchFamily="34" charset="0"/>
              </a:rPr>
              <a:t> a Bolsa, para facilita la ejecución adecuada de cada necesidad</a:t>
            </a:r>
          </a:p>
          <a:p>
            <a:pPr lvl="0" algn="just" fontAlgn="base">
              <a:spcBef>
                <a:spcPct val="0"/>
              </a:spcBef>
              <a:spcAft>
                <a:spcPts val="1000"/>
              </a:spcAft>
            </a:pPr>
            <a:r>
              <a:rPr lang="es-ES" sz="1400" dirty="0" smtClean="0">
                <a:solidFill>
                  <a:srgbClr val="595959"/>
                </a:solidFill>
                <a:latin typeface="Calibri" pitchFamily="34" charset="0"/>
                <a:cs typeface="Arial" pitchFamily="34" charset="0"/>
              </a:rPr>
              <a:t>Garantía del cumplimiento de Estabilidad Presupuestaria</a:t>
            </a:r>
            <a:endParaRPr lang="es-ES" sz="1400" dirty="0" smtClean="0">
              <a:solidFill>
                <a:srgbClr val="595959"/>
              </a:solidFill>
              <a:latin typeface="Calibri" pitchFamily="34" charset="0"/>
              <a:cs typeface="Arial" pitchFamily="34" charset="0"/>
            </a:endParaRPr>
          </a:p>
          <a:p>
            <a:pPr lvl="0" fontAlgn="base">
              <a:spcBef>
                <a:spcPct val="0"/>
              </a:spcBef>
              <a:spcAft>
                <a:spcPts val="1000"/>
              </a:spcAft>
            </a:pPr>
            <a:endParaRPr lang="es-ES" sz="1400" b="1" dirty="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876256" y="836712"/>
            <a:ext cx="2088232" cy="5328592"/>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Art.</a:t>
            </a:r>
            <a:r>
              <a:rPr kumimoji="0" lang="es-ES" sz="1800" b="0" i="0" u="none" strike="noStrike" cap="none" normalizeH="0" dirty="0" smtClean="0">
                <a:ln>
                  <a:noFill/>
                </a:ln>
                <a:solidFill>
                  <a:schemeClr val="tx1"/>
                </a:solidFill>
                <a:effectLst/>
                <a:latin typeface="Arial" pitchFamily="34" charset="0"/>
                <a:cs typeface="Arial" pitchFamily="34" charset="0"/>
              </a:rPr>
              <a:t> 8</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8" name="Rectangle 4"/>
          <p:cNvSpPr>
            <a:spLocks noChangeArrowheads="1"/>
          </p:cNvSpPr>
          <p:nvPr/>
        </p:nvSpPr>
        <p:spPr bwMode="auto">
          <a:xfrm>
            <a:off x="179512" y="836712"/>
            <a:ext cx="6120680" cy="36724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marL="228600" lvl="1" indent="-228600">
              <a:buAutoNum type="alphaUcParenR"/>
            </a:pPr>
            <a:r>
              <a:rPr lang="es-ES" sz="1200" b="1" i="1" dirty="0" smtClean="0"/>
              <a:t>NORMATIVAS </a:t>
            </a:r>
            <a:r>
              <a:rPr lang="es-ES" sz="1200" b="1" i="1" dirty="0"/>
              <a:t>Y CRITERIOS DE </a:t>
            </a:r>
            <a:r>
              <a:rPr lang="es-ES" sz="1200" b="1" i="1" dirty="0" smtClean="0"/>
              <a:t>GESTIÓN</a:t>
            </a:r>
          </a:p>
          <a:p>
            <a:pPr marL="0" lvl="1"/>
            <a:endParaRPr lang="es-ES" sz="1200" b="1" i="1" dirty="0"/>
          </a:p>
          <a:p>
            <a:pPr marL="0" lvl="1"/>
            <a:r>
              <a:rPr lang="es-ES" sz="2000" cap="all" dirty="0">
                <a:ea typeface="Calibri"/>
                <a:cs typeface="Times New Roman"/>
              </a:rPr>
              <a:t>ARTÍCULOS 8: Bajas por Anulación</a:t>
            </a:r>
          </a:p>
          <a:p>
            <a:pPr marL="0" lvl="1"/>
            <a:endParaRPr lang="es-ES" sz="2000" b="1" i="1" dirty="0"/>
          </a:p>
          <a:p>
            <a:pPr marL="0" lvl="1" algn="just"/>
            <a:r>
              <a:rPr lang="es-ES" sz="2000" dirty="0"/>
              <a:t>Durante el primer trimestre del ejercicio, podrá plantearse de Oficio, propuesta de modificación presupuestaria de baja sobre los créditos resultantes de la aplicación de criterios fiscales durante el ejercicio anterior, que faciliten la reprogramación de los mismos en el ejercicio corriente.</a:t>
            </a:r>
          </a:p>
          <a:p>
            <a:pPr marL="0" lvl="1"/>
            <a:endParaRPr lang="es-ES" sz="2000" b="1" i="1" dirty="0" smtClean="0"/>
          </a:p>
          <a:p>
            <a:pPr lvl="1"/>
            <a:endParaRPr lang="es-ES" sz="1200" dirty="0" smtClean="0"/>
          </a:p>
          <a:p>
            <a:pPr algn="just"/>
            <a:endParaRPr lang="es-ES" sz="1600" dirty="0" smtClean="0"/>
          </a:p>
          <a:p>
            <a:pPr algn="just"/>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4509120"/>
            <a:ext cx="6120680" cy="1800200"/>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s-ES" sz="1600" b="1" dirty="0">
                <a:solidFill>
                  <a:srgbClr val="595959"/>
                </a:solidFill>
                <a:latin typeface="Calibri" pitchFamily="34" charset="0"/>
                <a:cs typeface="Arial" pitchFamily="34" charset="0"/>
              </a:rPr>
              <a:t>Efectos sobre la </a:t>
            </a:r>
            <a:r>
              <a:rPr lang="es-ES" sz="1600" b="1" dirty="0" smtClean="0">
                <a:solidFill>
                  <a:srgbClr val="595959"/>
                </a:solidFill>
                <a:latin typeface="Calibri" pitchFamily="34" charset="0"/>
                <a:cs typeface="Arial" pitchFamily="34" charset="0"/>
              </a:rPr>
              <a:t>Gestión</a:t>
            </a:r>
          </a:p>
          <a:p>
            <a:pPr lvl="0" fontAlgn="base">
              <a:spcBef>
                <a:spcPct val="0"/>
              </a:spcBef>
              <a:spcAft>
                <a:spcPts val="1000"/>
              </a:spcAft>
            </a:pPr>
            <a:endParaRPr lang="es-ES" sz="1600" b="1" dirty="0">
              <a:solidFill>
                <a:srgbClr val="595959"/>
              </a:solidFill>
              <a:latin typeface="Calibri" pitchFamily="34" charset="0"/>
              <a:cs typeface="Arial" pitchFamily="34" charset="0"/>
            </a:endParaRPr>
          </a:p>
          <a:p>
            <a:pPr lvl="0" fontAlgn="base">
              <a:spcBef>
                <a:spcPct val="0"/>
              </a:spcBef>
              <a:spcAft>
                <a:spcPts val="1000"/>
              </a:spcAft>
            </a:pPr>
            <a:r>
              <a:rPr lang="es-ES" sz="1600" b="1" dirty="0" smtClean="0">
                <a:solidFill>
                  <a:srgbClr val="595959"/>
                </a:solidFill>
                <a:latin typeface="Calibri" pitchFamily="34" charset="0"/>
                <a:cs typeface="Arial" pitchFamily="34" charset="0"/>
              </a:rPr>
              <a:t>Ajuste sobre los créditos por efectos fiscales.</a:t>
            </a:r>
            <a:endParaRPr lang="es-ES" sz="1600" b="1" dirty="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Artículo 12</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8" name="Rectangle 4"/>
          <p:cNvSpPr>
            <a:spLocks noChangeArrowheads="1"/>
          </p:cNvSpPr>
          <p:nvPr/>
        </p:nvSpPr>
        <p:spPr bwMode="auto">
          <a:xfrm>
            <a:off x="179512" y="836712"/>
            <a:ext cx="6120680" cy="4248472"/>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marL="228600" lvl="0" indent="-228600"/>
            <a:r>
              <a:rPr lang="es-ES" sz="1400" dirty="0" smtClean="0">
                <a:solidFill>
                  <a:schemeClr val="bg1">
                    <a:lumMod val="50000"/>
                  </a:schemeClr>
                </a:solidFill>
                <a:effectLst>
                  <a:outerShdw blurRad="38100" dist="38100" dir="2700000" algn="tl">
                    <a:srgbClr val="000000">
                      <a:alpha val="43137"/>
                    </a:srgbClr>
                  </a:outerShdw>
                </a:effectLst>
              </a:rPr>
              <a:t>Artículo </a:t>
            </a:r>
            <a:r>
              <a:rPr lang="es-ES" sz="1400" dirty="0">
                <a:solidFill>
                  <a:schemeClr val="bg1">
                    <a:lumMod val="50000"/>
                  </a:schemeClr>
                </a:solidFill>
                <a:effectLst>
                  <a:outerShdw blurRad="38100" dist="38100" dir="2700000" algn="tl">
                    <a:srgbClr val="000000">
                      <a:alpha val="43137"/>
                    </a:srgbClr>
                  </a:outerShdw>
                </a:effectLst>
              </a:rPr>
              <a:t>12: Incorporación de Remanentes de </a:t>
            </a:r>
            <a:r>
              <a:rPr lang="es-ES" sz="1400" dirty="0" smtClean="0">
                <a:solidFill>
                  <a:schemeClr val="bg1">
                    <a:lumMod val="50000"/>
                  </a:schemeClr>
                </a:solidFill>
                <a:effectLst>
                  <a:outerShdw blurRad="38100" dist="38100" dir="2700000" algn="tl">
                    <a:srgbClr val="000000">
                      <a:alpha val="43137"/>
                    </a:srgbClr>
                  </a:outerShdw>
                </a:effectLst>
              </a:rPr>
              <a:t>Crédito</a:t>
            </a:r>
          </a:p>
          <a:p>
            <a:pPr marL="228600" lvl="0" indent="-228600"/>
            <a:endParaRPr lang="es-ES" sz="1400" dirty="0" smtClean="0">
              <a:solidFill>
                <a:schemeClr val="bg1">
                  <a:lumMod val="50000"/>
                </a:schemeClr>
              </a:solidFill>
              <a:effectLst>
                <a:outerShdw blurRad="38100" dist="38100" dir="2700000" algn="tl">
                  <a:srgbClr val="000000">
                    <a:alpha val="43137"/>
                  </a:srgbClr>
                </a:outerShdw>
              </a:effectLst>
            </a:endParaRPr>
          </a:p>
          <a:p>
            <a:pPr marL="228600" lvl="0" indent="-228600"/>
            <a:endParaRPr lang="es-ES" sz="1200" dirty="0"/>
          </a:p>
          <a:p>
            <a:pPr marL="228600" lvl="0" indent="-228600" algn="just"/>
            <a:r>
              <a:rPr lang="es-ES" sz="2400" dirty="0" smtClean="0"/>
              <a:t>12.7: Remanentes  </a:t>
            </a:r>
            <a:r>
              <a:rPr lang="es-ES" sz="2400" dirty="0"/>
              <a:t>de créditos que resulten de la aplicación de la Normativa para el tratamiento de remanentes presupuestarios procedentes de actividades </a:t>
            </a:r>
            <a:r>
              <a:rPr lang="es-ES" sz="2400" dirty="0" smtClean="0"/>
              <a:t>finalistas PAR y CAR</a:t>
            </a:r>
            <a:endParaRPr lang="es-ES" sz="2400" b="1" i="1" dirty="0" smtClean="0"/>
          </a:p>
          <a:p>
            <a:pPr algn="just"/>
            <a:endParaRPr lang="es-ES" sz="2400" dirty="0" smtClean="0"/>
          </a:p>
          <a:p>
            <a:pPr algn="just"/>
            <a:endParaRPr lang="es-ES" sz="24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
        <p:nvSpPr>
          <p:cNvPr id="14" name="Rectangle 5"/>
          <p:cNvSpPr>
            <a:spLocks noChangeArrowheads="1"/>
          </p:cNvSpPr>
          <p:nvPr/>
        </p:nvSpPr>
        <p:spPr bwMode="auto">
          <a:xfrm>
            <a:off x="179512" y="5157192"/>
            <a:ext cx="6120680" cy="115212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600" b="1" i="0" u="none" strike="noStrike" cap="none" normalizeH="0" baseline="0" dirty="0" smtClean="0">
                <a:ln>
                  <a:noFill/>
                </a:ln>
                <a:solidFill>
                  <a:srgbClr val="595959"/>
                </a:solidFill>
                <a:effectLst/>
                <a:latin typeface="Calibri" pitchFamily="34" charset="0"/>
                <a:cs typeface="Arial" pitchFamily="34" charset="0"/>
              </a:rPr>
              <a:t>Gestión</a:t>
            </a:r>
          </a:p>
          <a:p>
            <a:pPr marL="0" marR="0" lvl="0" indent="0" algn="l" defTabSz="914400" rtl="0" eaLnBrk="1" fontAlgn="base" latinLnBrk="0" hangingPunct="1">
              <a:lnSpc>
                <a:spcPct val="100000"/>
              </a:lnSpc>
              <a:spcBef>
                <a:spcPct val="0"/>
              </a:spcBef>
              <a:spcAft>
                <a:spcPts val="1000"/>
              </a:spcAft>
              <a:buClrTx/>
              <a:buSzTx/>
              <a:buFontTx/>
              <a:buNone/>
              <a:tabLst/>
            </a:pPr>
            <a:r>
              <a:rPr lang="es-ES" sz="1600" b="1" dirty="0" smtClean="0">
                <a:solidFill>
                  <a:srgbClr val="595959"/>
                </a:solidFill>
                <a:latin typeface="Calibri" pitchFamily="34" charset="0"/>
                <a:cs typeface="Arial" pitchFamily="34" charset="0"/>
              </a:rPr>
              <a:t>Incorporación de los Remanentes de Créditos de Actividades PAR y CAR que se encuentren en ejecución.</a:t>
            </a: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s-ES" sz="1200" b="1" dirty="0" smtClean="0">
              <a:solidFill>
                <a:srgbClr val="595959"/>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a:t>
            </a: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13</a:t>
            </a:r>
            <a:endParaRPr kumimoji="0" lang="es-ES" sz="18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836712"/>
            <a:ext cx="6120680" cy="36724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algn="just">
              <a:lnSpc>
                <a:spcPct val="115000"/>
              </a:lnSpc>
              <a:defRPr/>
            </a:pPr>
            <a:r>
              <a:rPr lang="es-ES_tradnl" sz="1400" dirty="0"/>
              <a:t>ARTÍCULO 13: </a:t>
            </a:r>
            <a:r>
              <a:rPr lang="es-ES_tradnl" sz="1400" cap="all" dirty="0"/>
              <a:t>Tramitación y Autorización de las Modificaciones del Presupuesto</a:t>
            </a:r>
            <a:endParaRPr lang="es-ES" sz="1400" cap="all" dirty="0">
              <a:ea typeface="Calibri"/>
              <a:cs typeface="Times New Roman"/>
            </a:endParaRPr>
          </a:p>
          <a:p>
            <a:pPr algn="just"/>
            <a:endParaRPr lang="es-ES_tradnl" sz="1400" dirty="0" smtClean="0"/>
          </a:p>
          <a:p>
            <a:pPr algn="just"/>
            <a:r>
              <a:rPr lang="es-ES_tradnl" sz="2000" dirty="0" smtClean="0"/>
              <a:t>3-d</a:t>
            </a:r>
            <a:r>
              <a:rPr lang="es-ES_tradnl" sz="2000" dirty="0"/>
              <a:t>) Las habilitaciones y transferencias de crédito que se deriven de reorganizaciones administrativas o competenciales, aquellas que resulten necesarias para obtener una adecuada imputación contable. Específicamente las transferencias entre los Capítulos II y VI correspondientes a la gestión integrada de gastos, así como </a:t>
            </a:r>
            <a:r>
              <a:rPr lang="es-ES_tradnl" sz="2000" b="1" dirty="0"/>
              <a:t>de las que resulten necesarias para gestionar la adquisición de material </a:t>
            </a:r>
            <a:r>
              <a:rPr lang="es-ES_tradnl" sz="2000" b="1" dirty="0" err="1"/>
              <a:t>inventariable</a:t>
            </a:r>
            <a:r>
              <a:rPr lang="es-ES" sz="2000" b="1" dirty="0"/>
              <a:t>   </a:t>
            </a:r>
          </a:p>
          <a:p>
            <a:pPr algn="just"/>
            <a:endParaRPr lang="es-ES" sz="1600" dirty="0" smtClean="0"/>
          </a:p>
          <a:p>
            <a:pPr algn="just"/>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4509120"/>
            <a:ext cx="6120680" cy="1800200"/>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600" b="1" i="0" u="none" strike="noStrike" cap="none" normalizeH="0" baseline="0" dirty="0" smtClean="0">
                <a:ln>
                  <a:noFill/>
                </a:ln>
                <a:solidFill>
                  <a:srgbClr val="595959"/>
                </a:solidFill>
                <a:effectLst/>
                <a:latin typeface="Calibri" pitchFamily="34" charset="0"/>
                <a:cs typeface="Arial" pitchFamily="34" charset="0"/>
              </a:rPr>
              <a:t>Gestión</a:t>
            </a:r>
          </a:p>
          <a:p>
            <a:pPr marL="0" marR="0" lvl="0" indent="0" algn="l" defTabSz="914400" rtl="0" eaLnBrk="1" fontAlgn="base" latinLnBrk="0" hangingPunct="1">
              <a:lnSpc>
                <a:spcPct val="100000"/>
              </a:lnSpc>
              <a:spcBef>
                <a:spcPct val="0"/>
              </a:spcBef>
              <a:spcAft>
                <a:spcPts val="1000"/>
              </a:spcAft>
              <a:buClrTx/>
              <a:buSzTx/>
              <a:buFontTx/>
              <a:buNone/>
              <a:tabLst/>
            </a:pPr>
            <a:endParaRPr lang="es-ES" sz="1600" b="1" dirty="0">
              <a:solidFill>
                <a:srgbClr val="595959"/>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No se puede imputar al</a:t>
            </a:r>
            <a:r>
              <a:rPr kumimoji="0" lang="es-ES" sz="1600" b="1" i="0" u="none" strike="noStrike" cap="none" normalizeH="0" dirty="0" smtClean="0">
                <a:ln>
                  <a:noFill/>
                </a:ln>
                <a:solidFill>
                  <a:srgbClr val="595959"/>
                </a:solidFill>
                <a:effectLst/>
                <a:latin typeface="Calibri" pitchFamily="34" charset="0"/>
                <a:cs typeface="Arial" pitchFamily="34" charset="0"/>
              </a:rPr>
              <a:t> 24000, debe plantearse modificación presupuestaria al capitulo VI.</a:t>
            </a: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251520" y="188640"/>
            <a:ext cx="572753" cy="576064"/>
          </a:xfrm>
          <a:prstGeom prst="rect">
            <a:avLst/>
          </a:prstGeom>
          <a:noFill/>
        </p:spPr>
      </p:pic>
      <p:sp>
        <p:nvSpPr>
          <p:cNvPr id="1027" name="Rectangle 3"/>
          <p:cNvSpPr>
            <a:spLocks noChangeArrowheads="1"/>
          </p:cNvSpPr>
          <p:nvPr/>
        </p:nvSpPr>
        <p:spPr bwMode="auto">
          <a:xfrm>
            <a:off x="251520" y="2970823"/>
            <a:ext cx="835292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t/>
            </a:r>
            <a:b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b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6" name="5 Rectángulo"/>
          <p:cNvSpPr/>
          <p:nvPr/>
        </p:nvSpPr>
        <p:spPr>
          <a:xfrm>
            <a:off x="611560" y="2420888"/>
            <a:ext cx="7992888"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4000" b="1" dirty="0" smtClean="0">
                <a:solidFill>
                  <a:schemeClr val="tx1">
                    <a:lumMod val="50000"/>
                    <a:lumOff val="50000"/>
                  </a:schemeClr>
                </a:solidFill>
              </a:rPr>
              <a:t>Objetivo de la Guía</a:t>
            </a:r>
            <a:endParaRPr lang="es-ES" sz="4000" b="1" dirty="0">
              <a:solidFill>
                <a:schemeClr val="tx2">
                  <a:lumMod val="60000"/>
                  <a:lumOff val="40000"/>
                </a:schemeClr>
              </a:solidFill>
            </a:endParaRPr>
          </a:p>
        </p:txBody>
      </p:sp>
      <p:sp>
        <p:nvSpPr>
          <p:cNvPr id="7" name="6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a:t>
            </a: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14</a:t>
            </a:r>
            <a:endParaRPr kumimoji="0" lang="es-ES" sz="18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836712"/>
            <a:ext cx="6120680" cy="36724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fontAlgn="base">
              <a:spcBef>
                <a:spcPct val="0"/>
              </a:spcBef>
              <a:spcAft>
                <a:spcPts val="1000"/>
              </a:spcAft>
            </a:pPr>
            <a:r>
              <a:rPr lang="es-ES" sz="1600" cap="all" dirty="0">
                <a:ea typeface="Calibri"/>
                <a:cs typeface="Times New Roman"/>
              </a:rPr>
              <a:t>Artículo 14. Estructura orgánica de la gestión del </a:t>
            </a:r>
            <a:r>
              <a:rPr lang="es-ES" sz="1600" cap="all" dirty="0" smtClean="0">
                <a:ea typeface="Calibri"/>
                <a:cs typeface="Times New Roman"/>
              </a:rPr>
              <a:t>gasto</a:t>
            </a:r>
          </a:p>
          <a:p>
            <a:pPr lvl="0"/>
            <a:r>
              <a:rPr lang="es-ES" sz="1600" b="1" dirty="0"/>
              <a:t>Liquidación Actividades Finalistas</a:t>
            </a:r>
            <a:r>
              <a:rPr lang="es-ES" sz="1600" b="1" dirty="0" smtClean="0"/>
              <a:t>:</a:t>
            </a:r>
          </a:p>
          <a:p>
            <a:pPr lvl="0"/>
            <a:endParaRPr lang="es-ES" sz="1600" b="1" dirty="0"/>
          </a:p>
          <a:p>
            <a:pPr algn="just"/>
            <a:r>
              <a:rPr lang="es-ES" dirty="0"/>
              <a:t>Finalizado el período de vigencia de la actividad finalista, en el caso de existir remanentes de créditos no ejecutados, deberá presentarse memoria de liquidación de actividad, </a:t>
            </a:r>
            <a:r>
              <a:rPr lang="es-ES" b="1" dirty="0"/>
              <a:t>adjuntándose RC </a:t>
            </a:r>
            <a:r>
              <a:rPr lang="es-ES" dirty="0"/>
              <a:t>por el remanente existente, sin perjuicio  del reintegro al organismo u órgano propio ordenante de los fondos, así como en su caso, participación en el programa establecido en la Normativa para el tratamiento de remanentes presupuestarios procedentes de actividades finalistas,</a:t>
            </a:r>
            <a:r>
              <a:rPr lang="es-ES" dirty="0"/>
              <a:t> </a:t>
            </a:r>
            <a:r>
              <a:rPr lang="es-ES" dirty="0"/>
              <a:t> </a:t>
            </a:r>
          </a:p>
          <a:p>
            <a:pPr fontAlgn="base">
              <a:spcBef>
                <a:spcPct val="0"/>
              </a:spcBef>
              <a:spcAft>
                <a:spcPts val="1000"/>
              </a:spcAft>
            </a:pPr>
            <a:endParaRPr lang="es-ES" sz="1600" cap="all" dirty="0">
              <a:ea typeface="Calibri"/>
              <a:cs typeface="Times New Roman"/>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lvl="0" fontAlgn="base">
              <a:spcBef>
                <a:spcPct val="0"/>
              </a:spcBef>
              <a:spcAft>
                <a:spcPts val="1000"/>
              </a:spcAft>
            </a:pPr>
            <a:endParaRPr lang="es-ES" sz="1400" dirty="0">
              <a:solidFill>
                <a:schemeClr val="bg1">
                  <a:lumMod val="65000"/>
                </a:schemeClr>
              </a:solidFill>
              <a:effectLst>
                <a:outerShdw blurRad="38100" dist="38100" dir="2700000" algn="tl">
                  <a:srgbClr val="000000">
                    <a:alpha val="43137"/>
                  </a:srgbClr>
                </a:outerShdw>
              </a:effectLst>
              <a:latin typeface="Calibri" pitchFamily="34" charset="0"/>
              <a:cs typeface="Arial" pitchFamily="34" charset="0"/>
            </a:endParaRPr>
          </a:p>
          <a:p>
            <a:pPr algn="just"/>
            <a:endParaRPr lang="es-ES" sz="1600" dirty="0" smtClean="0"/>
          </a:p>
          <a:p>
            <a:pPr algn="just"/>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4509120"/>
            <a:ext cx="6120680" cy="1800200"/>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600" b="1" i="0" u="none" strike="noStrike" cap="none" normalizeH="0" baseline="0" dirty="0" smtClean="0">
                <a:ln>
                  <a:noFill/>
                </a:ln>
                <a:solidFill>
                  <a:srgbClr val="595959"/>
                </a:solidFill>
                <a:effectLst/>
                <a:latin typeface="Calibri" pitchFamily="34" charset="0"/>
                <a:cs typeface="Arial" pitchFamily="34" charset="0"/>
              </a:rPr>
              <a:t>Gestión</a:t>
            </a:r>
          </a:p>
          <a:p>
            <a:pPr marL="0" marR="0" lvl="0" indent="0" algn="l" defTabSz="914400" rtl="0" eaLnBrk="1" fontAlgn="base" latinLnBrk="0" hangingPunct="1">
              <a:lnSpc>
                <a:spcPct val="100000"/>
              </a:lnSpc>
              <a:spcBef>
                <a:spcPct val="0"/>
              </a:spcBef>
              <a:spcAft>
                <a:spcPts val="1000"/>
              </a:spcAft>
              <a:buClrTx/>
              <a:buSzTx/>
              <a:buFontTx/>
              <a:buNone/>
              <a:tabLst/>
            </a:pPr>
            <a:r>
              <a:rPr lang="es-ES" sz="1600" b="1" dirty="0" smtClean="0">
                <a:solidFill>
                  <a:srgbClr val="595959"/>
                </a:solidFill>
                <a:latin typeface="Calibri" pitchFamily="34" charset="0"/>
                <a:cs typeface="Arial" pitchFamily="34" charset="0"/>
              </a:rPr>
              <a:t>Una Actividad Finalista finalizada en su ejecución, y liquidación: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-Se</a:t>
            </a:r>
            <a:r>
              <a:rPr kumimoji="0" lang="es-ES" sz="1600" b="1" i="0" u="none" strike="noStrike" cap="none" normalizeH="0" dirty="0" smtClean="0">
                <a:ln>
                  <a:noFill/>
                </a:ln>
                <a:solidFill>
                  <a:srgbClr val="595959"/>
                </a:solidFill>
                <a:effectLst/>
                <a:latin typeface="Calibri" pitchFamily="34" charset="0"/>
                <a:cs typeface="Arial" pitchFamily="34" charset="0"/>
              </a:rPr>
              <a:t> reintegra a organismo</a:t>
            </a:r>
          </a:p>
          <a:p>
            <a:pPr marL="0" marR="0" lvl="0" indent="0" algn="l" defTabSz="914400" rtl="0" eaLnBrk="1" fontAlgn="base" latinLnBrk="0" hangingPunct="1">
              <a:lnSpc>
                <a:spcPct val="100000"/>
              </a:lnSpc>
              <a:spcBef>
                <a:spcPct val="0"/>
              </a:spcBef>
              <a:spcAft>
                <a:spcPts val="1000"/>
              </a:spcAft>
              <a:buClrTx/>
              <a:buSzTx/>
              <a:buFontTx/>
              <a:buNone/>
              <a:tabLst/>
            </a:pPr>
            <a:r>
              <a:rPr lang="es-ES" sz="1600" b="1" dirty="0" smtClean="0">
                <a:solidFill>
                  <a:srgbClr val="595959"/>
                </a:solidFill>
                <a:latin typeface="Calibri" pitchFamily="34" charset="0"/>
                <a:cs typeface="Arial" pitchFamily="34" charset="0"/>
              </a:rPr>
              <a:t>-Participa en PAR  o CAR.</a:t>
            </a:r>
            <a:endParaRPr kumimoji="0" lang="es-ES" sz="1600" b="1" i="0" u="none" strike="noStrike" cap="none" normalizeH="0" dirty="0" smtClean="0">
              <a:ln>
                <a:noFill/>
              </a:ln>
              <a:solidFill>
                <a:srgbClr val="595959"/>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lang="es-ES" sz="1600" b="1" baseline="0" dirty="0" smtClean="0">
                <a:solidFill>
                  <a:srgbClr val="595959"/>
                </a:solidFill>
                <a:latin typeface="Calibri" pitchFamily="34" charset="0"/>
                <a:cs typeface="Arial" pitchFamily="34" charset="0"/>
              </a:rPr>
              <a:t>-Se</a:t>
            </a:r>
            <a:r>
              <a:rPr lang="es-ES" sz="1600" b="1" dirty="0" smtClean="0">
                <a:solidFill>
                  <a:srgbClr val="595959"/>
                </a:solidFill>
                <a:latin typeface="Calibri" pitchFamily="34" charset="0"/>
                <a:cs typeface="Arial" pitchFamily="34" charset="0"/>
              </a:rPr>
              <a:t> presenta RC</a:t>
            </a: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667437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a:t>
            </a: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15</a:t>
            </a:r>
            <a:endParaRPr kumimoji="0" lang="es-ES" sz="18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836712"/>
            <a:ext cx="6120680" cy="4401780"/>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algn="just">
              <a:lnSpc>
                <a:spcPct val="115000"/>
              </a:lnSpc>
              <a:defRPr/>
            </a:pPr>
            <a:r>
              <a:rPr lang="es-ES" sz="1400" cap="all" dirty="0">
                <a:ea typeface="Calibri"/>
                <a:cs typeface="Times New Roman"/>
              </a:rPr>
              <a:t>Artículo 15: Competencia para la gestión de gastos</a:t>
            </a:r>
          </a:p>
          <a:p>
            <a:pPr algn="just"/>
            <a:endParaRPr lang="es-ES" sz="1600" dirty="0" smtClean="0"/>
          </a:p>
          <a:p>
            <a:pPr algn="just"/>
            <a:r>
              <a:rPr lang="es-ES" sz="2000" dirty="0" smtClean="0"/>
              <a:t>En </a:t>
            </a:r>
            <a:r>
              <a:rPr lang="es-ES" sz="2000" dirty="0"/>
              <a:t>situaciones cese en el Servicio Activo del Responsable de las créditos presupuestarios, se comunicará esta circunstancia desde el Servicio con competencia en Gestión del Personal Docente e Investigador, al Servicio con competencias presupuestarias y patrimoniales; para proceder a la regularización de la titularidad en la competencia para la gestión de los bienes, obligaciones y créditos presupuestarios, a solicitud de responsable cesante, y en su defecto de oficio </a:t>
            </a:r>
            <a:r>
              <a:rPr lang="es-ES" sz="2000" dirty="0" smtClean="0"/>
              <a:t>adscribiéndolos </a:t>
            </a:r>
            <a:r>
              <a:rPr lang="es-ES" sz="2000" dirty="0"/>
              <a:t>al titular de la Unidad Orgánica a la cual estuviera hasta ese momento adscrito.</a:t>
            </a:r>
          </a:p>
          <a:p>
            <a:pPr algn="just"/>
            <a:endParaRPr lang="es-ES" sz="1600" dirty="0" smtClean="0"/>
          </a:p>
          <a:p>
            <a:pPr algn="just"/>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301208"/>
            <a:ext cx="6120680" cy="1008112"/>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600" b="1" i="0" u="none" strike="noStrike" cap="none" normalizeH="0" baseline="0" dirty="0" smtClean="0">
                <a:ln>
                  <a:noFill/>
                </a:ln>
                <a:solidFill>
                  <a:srgbClr val="595959"/>
                </a:solidFill>
                <a:effectLst/>
                <a:latin typeface="Calibri" pitchFamily="34" charset="0"/>
                <a:cs typeface="Arial" pitchFamily="34" charset="0"/>
              </a:rPr>
              <a:t>Gestión</a:t>
            </a:r>
          </a:p>
          <a:p>
            <a:pPr marL="0" marR="0" lvl="0" indent="0" algn="l" defTabSz="914400" rtl="0" eaLnBrk="1" fontAlgn="base" latinLnBrk="0" hangingPunct="1">
              <a:lnSpc>
                <a:spcPct val="100000"/>
              </a:lnSpc>
              <a:spcBef>
                <a:spcPct val="0"/>
              </a:spcBef>
              <a:spcAft>
                <a:spcPts val="1000"/>
              </a:spcAft>
              <a:buClrTx/>
              <a:buSzTx/>
              <a:buFontTx/>
              <a:buNone/>
              <a:tabLst/>
            </a:pPr>
            <a:r>
              <a:rPr lang="es-ES" sz="1600" b="1" dirty="0" smtClean="0">
                <a:solidFill>
                  <a:srgbClr val="595959"/>
                </a:solidFill>
                <a:latin typeface="Calibri" pitchFamily="34" charset="0"/>
                <a:cs typeface="Arial" pitchFamily="34" charset="0"/>
              </a:rPr>
              <a:t>Obligación de Comunicación de Bajas en Servicio Activo.</a:t>
            </a: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2485955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21</a:t>
            </a:r>
            <a:endParaRPr kumimoji="0" lang="es-ES" sz="18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215516" y="836712"/>
            <a:ext cx="6120680" cy="428983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lvl="0" fontAlgn="base">
              <a:spcBef>
                <a:spcPct val="0"/>
              </a:spcBef>
              <a:spcAft>
                <a:spcPts val="1000"/>
              </a:spcAft>
            </a:pPr>
            <a:r>
              <a:rPr lang="es-ES" sz="1400" dirty="0" smtClean="0">
                <a:solidFill>
                  <a:schemeClr val="bg1">
                    <a:lumMod val="65000"/>
                  </a:schemeClr>
                </a:solidFill>
                <a:effectLst>
                  <a:outerShdw blurRad="38100" dist="38100" dir="2700000" algn="tl">
                    <a:srgbClr val="000000">
                      <a:alpha val="43137"/>
                    </a:srgbClr>
                  </a:outerShdw>
                </a:effectLst>
                <a:latin typeface="Calibri" pitchFamily="34" charset="0"/>
                <a:cs typeface="Arial" pitchFamily="34" charset="0"/>
              </a:rPr>
              <a:t>Artículo </a:t>
            </a:r>
            <a:r>
              <a:rPr lang="es-ES" sz="1400" dirty="0">
                <a:solidFill>
                  <a:schemeClr val="bg1">
                    <a:lumMod val="65000"/>
                  </a:schemeClr>
                </a:solidFill>
                <a:effectLst>
                  <a:outerShdw blurRad="38100" dist="38100" dir="2700000" algn="tl">
                    <a:srgbClr val="000000">
                      <a:alpha val="43137"/>
                    </a:srgbClr>
                  </a:outerShdw>
                </a:effectLst>
                <a:latin typeface="Calibri" pitchFamily="34" charset="0"/>
                <a:cs typeface="Arial" pitchFamily="34" charset="0"/>
              </a:rPr>
              <a:t>21: Gastos sujetos al Texto Refundido de la Ley de Contratos del Sector Público.</a:t>
            </a:r>
          </a:p>
          <a:p>
            <a:pPr algn="just"/>
            <a:r>
              <a:rPr lang="es-ES" sz="1600" dirty="0"/>
              <a:t>En los contratos de suministros y servicios, la U.O. que inicie el expediente, remitirá a la Gerencia o </a:t>
            </a:r>
            <a:r>
              <a:rPr lang="es-ES" sz="1600" i="1" dirty="0">
                <a:effectLst>
                  <a:outerShdw blurRad="38100" dist="38100" dir="2700000" algn="tl">
                    <a:srgbClr val="000000">
                      <a:alpha val="43137"/>
                    </a:srgbClr>
                  </a:outerShdw>
                </a:effectLst>
              </a:rPr>
              <a:t>al Vicerrectorado correspondiente</a:t>
            </a:r>
            <a:r>
              <a:rPr lang="es-ES" sz="1600" dirty="0"/>
              <a:t>, el  pliego de prescripciones técnicas necesario para iniciar el expediente de contratación.</a:t>
            </a:r>
          </a:p>
          <a:p>
            <a:pPr algn="just"/>
            <a:r>
              <a:rPr lang="es-ES" sz="1600" dirty="0" smtClean="0"/>
              <a:t>Incoada </a:t>
            </a:r>
            <a:r>
              <a:rPr lang="es-ES" sz="1600" dirty="0"/>
              <a:t>la apertura del correspondiente expediente de contratación, la Gerencia autorizará el documento contable “RC” de certificación de existencia de crédito con cargo a los créditos de la U.O. correspondiente, recabará el informe jurídico, </a:t>
            </a:r>
            <a:r>
              <a:rPr lang="es-ES" sz="1600" b="1" dirty="0">
                <a:effectLst>
                  <a:outerShdw blurRad="38100" dist="38100" dir="2700000" algn="tl">
                    <a:srgbClr val="000000">
                      <a:alpha val="43137"/>
                    </a:srgbClr>
                  </a:outerShdw>
                </a:effectLst>
              </a:rPr>
              <a:t>y previa fiscalización</a:t>
            </a:r>
            <a:r>
              <a:rPr lang="es-ES" sz="1600" dirty="0"/>
              <a:t>,   se elevará al Órgano de Contratación,  Petición del Servicio de Contratación</a:t>
            </a:r>
          </a:p>
          <a:p>
            <a:pPr marL="0" lvl="1" algn="just">
              <a:buFont typeface="Wingdings" pitchFamily="2" charset="2"/>
              <a:buChar char="ü"/>
            </a:pPr>
            <a:r>
              <a:rPr lang="es-ES" sz="1400" dirty="0"/>
              <a:t>Actualizar </a:t>
            </a:r>
            <a:r>
              <a:rPr lang="es-ES" sz="1400" dirty="0"/>
              <a:t>a Director del Servicio de Infraestructuras,  la presencia en Actas de Recepción, por anterior Técnico del Servicio de Infraestructuras.</a:t>
            </a:r>
          </a:p>
          <a:p>
            <a:pPr marL="0" lvl="1" algn="just">
              <a:buFont typeface="Wingdings" pitchFamily="2" charset="2"/>
              <a:buChar char="ü"/>
            </a:pPr>
            <a:r>
              <a:rPr lang="es-ES" sz="1400" dirty="0"/>
              <a:t>Posibilidad de permitir nombramientos de otros en Mesas de Contratación en Suministros</a:t>
            </a:r>
          </a:p>
          <a:p>
            <a:pPr algn="just"/>
            <a:endParaRPr lang="es-ES" sz="1600" dirty="0" smtClean="0"/>
          </a:p>
          <a:p>
            <a:pPr algn="just"/>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215516" y="5125834"/>
            <a:ext cx="6120680" cy="1245572"/>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400" b="1" i="0" u="none" strike="noStrike" cap="none" normalizeH="0" baseline="0" dirty="0" smtClean="0">
                <a:ln>
                  <a:noFill/>
                </a:ln>
                <a:solidFill>
                  <a:srgbClr val="595959"/>
                </a:solidFill>
                <a:effectLst/>
                <a:latin typeface="Calibri" pitchFamily="34" charset="0"/>
                <a:cs typeface="Arial" pitchFamily="34" charset="0"/>
              </a:rPr>
              <a:t>Gestión</a:t>
            </a:r>
          </a:p>
          <a:p>
            <a:pPr marL="0" marR="0" lvl="0" indent="0" algn="l" defTabSz="914400" rtl="0" eaLnBrk="1" fontAlgn="base" latinLnBrk="0" hangingPunct="1">
              <a:lnSpc>
                <a:spcPct val="100000"/>
              </a:lnSpc>
              <a:spcBef>
                <a:spcPct val="0"/>
              </a:spcBef>
              <a:buClrTx/>
              <a:buSzTx/>
              <a:buFontTx/>
              <a:buNone/>
              <a:tabLst/>
            </a:pPr>
            <a:r>
              <a:rPr lang="es-ES" sz="1400" dirty="0"/>
              <a:t>Los Pliegos Técnicos pueden  remitirse directamente al Vicerrectorado correspondiente.</a:t>
            </a:r>
          </a:p>
          <a:p>
            <a:pPr marL="0" marR="0" lvl="0" indent="0" algn="l" defTabSz="914400" rtl="0" eaLnBrk="1" fontAlgn="base" latinLnBrk="0" hangingPunct="1">
              <a:lnSpc>
                <a:spcPct val="100000"/>
              </a:lnSpc>
              <a:spcBef>
                <a:spcPct val="0"/>
              </a:spcBef>
              <a:buClrTx/>
              <a:buSzTx/>
              <a:buFontTx/>
              <a:buNone/>
              <a:tabLst/>
            </a:pPr>
            <a:r>
              <a:rPr lang="es-ES" sz="1400" dirty="0"/>
              <a:t>Obligación de Fiscalización Previa de RC.</a:t>
            </a:r>
          </a:p>
          <a:p>
            <a:pPr marL="0" marR="0" lvl="0" indent="0" algn="l" defTabSz="914400" rtl="0" eaLnBrk="1" fontAlgn="base" latinLnBrk="0" hangingPunct="1">
              <a:lnSpc>
                <a:spcPct val="100000"/>
              </a:lnSpc>
              <a:spcBef>
                <a:spcPct val="0"/>
              </a:spcBef>
              <a:buClrTx/>
              <a:buSzTx/>
              <a:buFontTx/>
              <a:buNone/>
              <a:tabLst/>
            </a:pPr>
            <a:endParaRPr lang="es-ES" sz="14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1843309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a:t>
            </a: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23</a:t>
            </a:r>
            <a:endParaRPr kumimoji="0" lang="es-ES" sz="18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215516" y="836712"/>
            <a:ext cx="6120680" cy="428983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r>
              <a:rPr lang="es-ES" sz="1400" b="1" i="1" dirty="0"/>
              <a:t>ARTÍCULO 23: Ayudas,   Subvenciones y Becas</a:t>
            </a:r>
            <a:r>
              <a:rPr lang="es-ES" sz="1400" b="1" i="1" dirty="0" smtClean="0"/>
              <a:t>:</a:t>
            </a:r>
          </a:p>
          <a:p>
            <a:endParaRPr lang="es-ES" sz="1400" b="1" i="1" dirty="0"/>
          </a:p>
          <a:p>
            <a:pPr lvl="0"/>
            <a:r>
              <a:rPr lang="es-ES" b="1" i="1" u="sng" dirty="0"/>
              <a:t>Reintegro y control de subvenciones</a:t>
            </a:r>
            <a:r>
              <a:rPr lang="es-ES" b="1" dirty="0"/>
              <a:t>  </a:t>
            </a:r>
          </a:p>
          <a:p>
            <a:pPr lvl="0" algn="just"/>
            <a:r>
              <a:rPr lang="es-ES" dirty="0"/>
              <a:t>En  todo caso, desde cada Vicerrectorado con competencias en la Convocatoria de Subvenciones y Ayudas, deberá presentar, como regla general antes del 1 de diciembre, y en todo caso con el cierre del presupuesto, informe por cada partida presupuestaria, de las cuentas justificativas correspondientes, y propuesta de modificación presupuestaria de baja por los importes no ejecutados, sin perjuicio de su reintegro a organismos externos, de así estar sujeto.</a:t>
            </a:r>
          </a:p>
          <a:p>
            <a:endParaRPr lang="es-ES" dirty="0"/>
          </a:p>
          <a:p>
            <a:pPr algn="just"/>
            <a:endParaRPr lang="es-ES" sz="1600" dirty="0" smtClean="0"/>
          </a:p>
          <a:p>
            <a:pPr algn="just"/>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215516" y="5125834"/>
            <a:ext cx="6120680" cy="1245572"/>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400" b="1" i="0" u="none" strike="noStrike" cap="none" normalizeH="0" baseline="0" dirty="0" smtClean="0">
                <a:ln>
                  <a:noFill/>
                </a:ln>
                <a:solidFill>
                  <a:srgbClr val="595959"/>
                </a:solidFill>
                <a:effectLst/>
                <a:latin typeface="Calibri" pitchFamily="34" charset="0"/>
                <a:cs typeface="Arial" pitchFamily="34" charset="0"/>
              </a:rPr>
              <a:t>Gestión</a:t>
            </a:r>
          </a:p>
          <a:p>
            <a:pPr marL="0" lvl="1" algn="just">
              <a:buFont typeface="Wingdings" pitchFamily="2" charset="2"/>
              <a:buNone/>
            </a:pPr>
            <a:endParaRPr lang="es-ES" sz="1400" b="1" dirty="0">
              <a:solidFill>
                <a:schemeClr val="tx2">
                  <a:lumMod val="60000"/>
                  <a:lumOff val="40000"/>
                </a:schemeClr>
              </a:solidFill>
            </a:endParaRPr>
          </a:p>
          <a:p>
            <a:pPr marL="0" lvl="1" algn="just">
              <a:defRPr/>
            </a:pPr>
            <a:r>
              <a:rPr lang="es-ES" sz="1400" dirty="0">
                <a:ea typeface="Calibri"/>
                <a:cs typeface="Times New Roman"/>
              </a:rPr>
              <a:t>Reintegro: Deberán cerrarse las actividades, justificarse y dar baja por los importes no ejecutados a cada Vicerrectorado competente en cada caso.</a:t>
            </a:r>
          </a:p>
          <a:p>
            <a:pPr marL="0" marR="0" lvl="0" indent="0" algn="l" defTabSz="914400" rtl="0" eaLnBrk="1" fontAlgn="base" latinLnBrk="0" hangingPunct="1">
              <a:lnSpc>
                <a:spcPct val="100000"/>
              </a:lnSpc>
              <a:spcBef>
                <a:spcPct val="0"/>
              </a:spcBef>
              <a:buClrTx/>
              <a:buSzTx/>
              <a:buFontTx/>
              <a:buNone/>
              <a:tabLst/>
            </a:pPr>
            <a:endParaRPr lang="es-ES" sz="14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736725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Artículo 25</a:t>
            </a:r>
            <a:endParaRPr kumimoji="0" lang="es-ES" sz="1800" b="0" i="0" u="none" strike="noStrike" cap="none" normalizeH="0" baseline="0" dirty="0" smtClean="0">
              <a:ln>
                <a:noFill/>
              </a:ln>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algn="just"/>
            <a:endParaRPr lang="es-ES" sz="1400" dirty="0" smtClean="0">
              <a:solidFill>
                <a:schemeClr val="bg1">
                  <a:lumMod val="65000"/>
                </a:schemeClr>
              </a:solidFill>
              <a:effectLst>
                <a:outerShdw blurRad="38100" dist="38100" dir="2700000" algn="tl">
                  <a:srgbClr val="000000">
                    <a:alpha val="43137"/>
                  </a:srgbClr>
                </a:outerShdw>
              </a:effectLst>
            </a:endParaRPr>
          </a:p>
          <a:p>
            <a:pPr algn="just"/>
            <a:r>
              <a:rPr lang="es-ES" sz="1400" i="1" dirty="0" smtClean="0">
                <a:solidFill>
                  <a:schemeClr val="bg1">
                    <a:lumMod val="65000"/>
                  </a:schemeClr>
                </a:solidFill>
                <a:effectLst>
                  <a:outerShdw blurRad="38100" dist="38100" dir="2700000" algn="tl">
                    <a:srgbClr val="000000">
                      <a:alpha val="43137"/>
                    </a:srgbClr>
                  </a:outerShdw>
                </a:effectLst>
              </a:rPr>
              <a:t>Artículo </a:t>
            </a:r>
            <a:r>
              <a:rPr lang="es-ES" sz="1400" i="1" dirty="0">
                <a:solidFill>
                  <a:schemeClr val="bg1">
                    <a:lumMod val="65000"/>
                  </a:schemeClr>
                </a:solidFill>
                <a:effectLst>
                  <a:outerShdw blurRad="38100" dist="38100" dir="2700000" algn="tl">
                    <a:srgbClr val="000000">
                      <a:alpha val="43137"/>
                    </a:srgbClr>
                  </a:outerShdw>
                </a:effectLst>
              </a:rPr>
              <a:t>25: Gastos </a:t>
            </a:r>
            <a:r>
              <a:rPr lang="es-ES" sz="1400" i="1" dirty="0" smtClean="0">
                <a:solidFill>
                  <a:schemeClr val="bg1">
                    <a:lumMod val="65000"/>
                  </a:schemeClr>
                </a:solidFill>
                <a:effectLst>
                  <a:outerShdw blurRad="38100" dist="38100" dir="2700000" algn="tl">
                    <a:srgbClr val="000000">
                      <a:alpha val="43137"/>
                    </a:srgbClr>
                  </a:outerShdw>
                </a:effectLst>
              </a:rPr>
              <a:t>Centralizados</a:t>
            </a:r>
          </a:p>
          <a:p>
            <a:pPr algn="just"/>
            <a:endParaRPr lang="es-ES" sz="1400" b="1" i="1" dirty="0" smtClean="0">
              <a:solidFill>
                <a:schemeClr val="bg1">
                  <a:lumMod val="65000"/>
                </a:schemeClr>
              </a:solidFill>
              <a:effectLst>
                <a:outerShdw blurRad="38100" dist="38100" dir="2700000" algn="tl">
                  <a:srgbClr val="000000">
                    <a:alpha val="43137"/>
                  </a:srgbClr>
                </a:outerShdw>
              </a:effectLst>
            </a:endParaRPr>
          </a:p>
          <a:p>
            <a:pPr algn="just"/>
            <a:r>
              <a:rPr lang="es-ES" sz="1600" dirty="0" smtClean="0"/>
              <a:t>b</a:t>
            </a:r>
            <a:r>
              <a:rPr lang="es-ES" sz="1600" dirty="0" smtClean="0"/>
              <a:t>) Consumo  </a:t>
            </a:r>
            <a:r>
              <a:rPr lang="es-ES" sz="1600" dirty="0"/>
              <a:t>Telefónico (Voz /Datos):</a:t>
            </a:r>
          </a:p>
          <a:p>
            <a:pPr algn="just"/>
            <a:r>
              <a:rPr lang="es-ES" sz="1600" dirty="0" smtClean="0"/>
              <a:t>Específicamente</a:t>
            </a:r>
            <a:r>
              <a:rPr lang="es-ES" sz="1600" dirty="0"/>
              <a:t>, para la imputación del gasto producido por el Consumo Telefónico; se seguirá el procedimiento siguiente</a:t>
            </a:r>
            <a:r>
              <a:rPr lang="es-ES" sz="1600" dirty="0" smtClean="0"/>
              <a:t>:…</a:t>
            </a:r>
            <a:endParaRPr lang="es-ES" sz="1600" dirty="0"/>
          </a:p>
          <a:p>
            <a:pPr algn="just"/>
            <a:r>
              <a:rPr lang="es-ES" sz="1600" dirty="0" smtClean="0"/>
              <a:t>Imputación </a:t>
            </a:r>
            <a:r>
              <a:rPr lang="es-ES" sz="1600" dirty="0"/>
              <a:t>del Consumo: Durante el mes de Enero, Servicios Informáticos remitirá informe de consumos del ejercicio anterior  por líneas asignadas a profesor, y partida presupuestaria de imputación, agrupadas por Unidad Orgánica; al Servicio de Gestión Presupuestaria y Patrimonial, para su imputación centralizada según la estimación de consumo del ejercicio corriente (en atención a la ejecución del anterior) así como de los cargos de líneas móviles acogidas a la modalidad de Tarifa Plana (en los términos indicados en el Aneo T-XXVI Copago Telefónica Móvil), regularizándose  las variaciones que sobre la imputación del ejercicio anterior se hubiera realizado, bien por exceso de gasto mensual, o por baja de línea durante el año.</a:t>
            </a:r>
            <a:r>
              <a:rPr lang="es-ES" sz="1050" dirty="0"/>
              <a:t>	</a:t>
            </a:r>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p>
          <a:p>
            <a:pPr marL="0" marR="0" lvl="0" indent="0" algn="l" defTabSz="914400" rtl="0" eaLnBrk="1" fontAlgn="base" latinLnBrk="0" hangingPunct="1">
              <a:lnSpc>
                <a:spcPct val="100000"/>
              </a:lnSpc>
              <a:spcBef>
                <a:spcPct val="0"/>
              </a:spcBef>
              <a:buClrTx/>
              <a:buSzTx/>
              <a:buFontTx/>
              <a:buNone/>
              <a:tabLst/>
            </a:pPr>
            <a:r>
              <a:rPr lang="es-ES" sz="1200" dirty="0" smtClean="0">
                <a:latin typeface="Calibri" pitchFamily="34" charset="0"/>
                <a:cs typeface="Arial" pitchFamily="34" charset="0"/>
              </a:rPr>
              <a:t>Nuevo procedimiento de imputación central y anual</a:t>
            </a:r>
            <a:endParaRPr kumimoji="0" lang="es-ES" sz="1200" i="0" u="none" strike="noStrike" cap="none" normalizeH="0" baseline="0" dirty="0" smtClean="0">
              <a:ln>
                <a:noFill/>
              </a:ln>
              <a:effectLst/>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26</a:t>
            </a:r>
            <a:endParaRPr kumimoji="0" lang="es-ES" sz="18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marL="0" marR="0" lvl="0" indent="0" algn="l" defTabSz="914400" rtl="0" eaLnBrk="1" fontAlgn="base" latinLnBrk="0" hangingPunct="1">
              <a:lnSpc>
                <a:spcPct val="100000"/>
              </a:lnSpc>
              <a:buClrTx/>
              <a:buSzTx/>
              <a:buFontTx/>
              <a:buNone/>
              <a:tabLst/>
            </a:pP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r>
              <a:rPr lang="es-ES_tradnl" sz="1200" dirty="0" smtClean="0"/>
              <a:t> </a:t>
            </a:r>
            <a:r>
              <a:rPr lang="es-ES" dirty="0" smtClean="0">
                <a:solidFill>
                  <a:schemeClr val="bg1">
                    <a:lumMod val="50000"/>
                  </a:schemeClr>
                </a:solidFill>
                <a:effectLst>
                  <a:outerShdw blurRad="38100" dist="38100" dir="2700000" algn="tl">
                    <a:srgbClr val="000000">
                      <a:alpha val="43137"/>
                    </a:srgbClr>
                  </a:outerShdw>
                </a:effectLst>
              </a:rPr>
              <a:t>Artículo </a:t>
            </a:r>
            <a:r>
              <a:rPr lang="es-ES" dirty="0">
                <a:solidFill>
                  <a:schemeClr val="bg1">
                    <a:lumMod val="50000"/>
                  </a:schemeClr>
                </a:solidFill>
                <a:effectLst>
                  <a:outerShdw blurRad="38100" dist="38100" dir="2700000" algn="tl">
                    <a:srgbClr val="000000">
                      <a:alpha val="43137"/>
                    </a:srgbClr>
                  </a:outerShdw>
                </a:effectLst>
              </a:rPr>
              <a:t>26. Adquisición de Material </a:t>
            </a:r>
            <a:r>
              <a:rPr lang="es-ES" dirty="0" err="1" smtClean="0">
                <a:solidFill>
                  <a:schemeClr val="bg1">
                    <a:lumMod val="50000"/>
                  </a:schemeClr>
                </a:solidFill>
                <a:effectLst>
                  <a:outerShdw blurRad="38100" dist="38100" dir="2700000" algn="tl">
                    <a:srgbClr val="000000">
                      <a:alpha val="43137"/>
                    </a:srgbClr>
                  </a:outerShdw>
                </a:effectLst>
              </a:rPr>
              <a:t>Inventariable</a:t>
            </a:r>
            <a:endParaRPr lang="es-ES" dirty="0" smtClean="0">
              <a:solidFill>
                <a:schemeClr val="bg1">
                  <a:lumMod val="50000"/>
                </a:schemeClr>
              </a:solidFill>
              <a:effectLst>
                <a:outerShdw blurRad="38100" dist="38100" dir="2700000" algn="tl">
                  <a:srgbClr val="000000">
                    <a:alpha val="43137"/>
                  </a:srgbClr>
                </a:outerShdw>
              </a:effectLst>
            </a:endParaRPr>
          </a:p>
          <a:p>
            <a:r>
              <a:rPr lang="es-ES" dirty="0" smtClean="0">
                <a:solidFill>
                  <a:schemeClr val="bg1">
                    <a:lumMod val="50000"/>
                  </a:schemeClr>
                </a:solidFill>
                <a:effectLst>
                  <a:outerShdw blurRad="38100" dist="38100" dir="2700000" algn="tl">
                    <a:srgbClr val="000000">
                      <a:alpha val="43137"/>
                    </a:srgbClr>
                  </a:outerShdw>
                </a:effectLst>
              </a:rPr>
              <a:t> </a:t>
            </a:r>
          </a:p>
          <a:p>
            <a:pPr lvl="0" algn="just"/>
            <a:r>
              <a:rPr lang="es-ES" dirty="0" smtClean="0"/>
              <a:t>La  adquisición de Material </a:t>
            </a:r>
            <a:r>
              <a:rPr lang="es-ES" dirty="0" err="1" smtClean="0"/>
              <a:t>Inventariable</a:t>
            </a:r>
            <a:r>
              <a:rPr lang="es-ES" dirty="0" smtClean="0"/>
              <a:t>, financiada con fondos generales dotados en partidas presupuestarias de gastos de funcionamiento y demás líneas específicas adscritas a Unidades Orgánicas (Vicerrectorados, Servicios, Oficinas, Unidades, Facultades, Escuelas, Departamentos e Institutos Universitarios de Investigación), en todo caso deberán ser imputados al Capítulo VI del Presupuesto, previa modificación presupuestaria motivando la necesidad de esta adquisición, y en su caso autorización del Vicerrectorado competente en la Inversión Propuesta </a:t>
            </a:r>
          </a:p>
          <a:p>
            <a:r>
              <a:rPr lang="es-ES" dirty="0" smtClean="0"/>
              <a:t> </a:t>
            </a:r>
            <a:endParaRPr lang="es-ES"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a:t>
            </a:r>
            <a:r>
              <a:rPr kumimoji="0" lang="es-ES" sz="1600" b="1" i="0" u="none" strike="noStrike" cap="none" normalizeH="0" baseline="0" dirty="0" smtClean="0">
                <a:ln>
                  <a:noFill/>
                </a:ln>
                <a:solidFill>
                  <a:srgbClr val="595959"/>
                </a:solidFill>
                <a:effectLst/>
                <a:latin typeface="Calibri" pitchFamily="34" charset="0"/>
                <a:cs typeface="Arial" pitchFamily="34" charset="0"/>
              </a:rPr>
              <a:t>Gestión</a:t>
            </a:r>
          </a:p>
          <a:p>
            <a:pPr marL="0" marR="0" lvl="0" indent="0" algn="l" defTabSz="914400" rtl="0" eaLnBrk="1" fontAlgn="base" latinLnBrk="0" hangingPunct="1">
              <a:lnSpc>
                <a:spcPct val="100000"/>
              </a:lnSpc>
              <a:spcBef>
                <a:spcPct val="0"/>
              </a:spcBef>
              <a:buClrTx/>
              <a:buSzTx/>
              <a:buFontTx/>
              <a:buNone/>
              <a:tabLst/>
            </a:pPr>
            <a:r>
              <a:rPr lang="es-ES" sz="1600" b="1" dirty="0" smtClean="0">
                <a:solidFill>
                  <a:srgbClr val="595959"/>
                </a:solidFill>
                <a:latin typeface="Calibri" pitchFamily="34" charset="0"/>
                <a:cs typeface="Arial" pitchFamily="34" charset="0"/>
              </a:rPr>
              <a:t>No imputar Material </a:t>
            </a:r>
            <a:r>
              <a:rPr lang="es-ES" sz="1600" b="1" dirty="0" err="1" smtClean="0">
                <a:solidFill>
                  <a:srgbClr val="595959"/>
                </a:solidFill>
                <a:latin typeface="Calibri" pitchFamily="34" charset="0"/>
                <a:cs typeface="Arial" pitchFamily="34" charset="0"/>
              </a:rPr>
              <a:t>Inventariable</a:t>
            </a:r>
            <a:r>
              <a:rPr lang="es-ES" sz="1600" b="1" dirty="0" smtClean="0">
                <a:solidFill>
                  <a:srgbClr val="595959"/>
                </a:solidFill>
                <a:latin typeface="Calibri" pitchFamily="34" charset="0"/>
                <a:cs typeface="Arial" pitchFamily="34" charset="0"/>
              </a:rPr>
              <a:t> a Capítulo 2 (24000)</a:t>
            </a: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sz="1600"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Capítulo I- Artículo 42</a:t>
            </a:r>
            <a:endParaRPr kumimoji="0" lang="es-ES" sz="16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marL="0" marR="0" lvl="0" indent="0" algn="l" defTabSz="914400" rtl="0" eaLnBrk="1" fontAlgn="base" latinLnBrk="0" hangingPunct="1">
              <a:lnSpc>
                <a:spcPct val="100000"/>
              </a:lnSpc>
              <a:buClrTx/>
              <a:buSzTx/>
              <a:buFontTx/>
              <a:buNone/>
              <a:tabLst/>
            </a:pP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r>
              <a:rPr lang="es-ES_tradnl" sz="1200" dirty="0" smtClean="0"/>
              <a:t> </a:t>
            </a:r>
            <a:r>
              <a:rPr lang="es-ES" b="1" dirty="0"/>
              <a:t>CAPÍTULO I: COMISIONES DE SERVICIO.</a:t>
            </a:r>
          </a:p>
          <a:p>
            <a:r>
              <a:rPr lang="es-ES_tradnl" i="1" dirty="0"/>
              <a:t> </a:t>
            </a:r>
            <a:endParaRPr lang="es-ES" dirty="0"/>
          </a:p>
          <a:p>
            <a:r>
              <a:rPr lang="es-ES_tradnl" b="1" i="1" dirty="0"/>
              <a:t>ARTÍCULO 40. Conceptos de Indemnización</a:t>
            </a:r>
            <a:endParaRPr lang="es-ES" dirty="0"/>
          </a:p>
          <a:p>
            <a:pPr algn="just"/>
            <a:endParaRPr lang="es-ES" dirty="0" smtClean="0"/>
          </a:p>
          <a:p>
            <a:pPr algn="just"/>
            <a:r>
              <a:rPr lang="es-ES" sz="2000" dirty="0" smtClean="0"/>
              <a:t>La </a:t>
            </a:r>
            <a:r>
              <a:rPr lang="es-ES" sz="2000" dirty="0"/>
              <a:t>acreditación de Pernocta la otorgará factura del alojamiento, o en su defecto, Declaración Responsable del Comisionado</a:t>
            </a:r>
            <a:r>
              <a:rPr lang="es-ES" sz="2000" dirty="0" smtClean="0"/>
              <a:t>.</a:t>
            </a:r>
          </a:p>
          <a:p>
            <a:pPr algn="just"/>
            <a:endParaRPr lang="es-ES" sz="2000" dirty="0"/>
          </a:p>
          <a:p>
            <a:pPr algn="just"/>
            <a:r>
              <a:rPr lang="es-ES" sz="2000" dirty="0" smtClean="0"/>
              <a:t>Para </a:t>
            </a:r>
            <a:r>
              <a:rPr lang="es-ES" sz="2000" dirty="0"/>
              <a:t>la aplicación de este tramo será obligatoria la Pernocta, de no acreditarse, como máximo podrá liquidarse hasta 26,67 Euros para desplazamientos Nacionales, y 48,08 Euros o máximo según país, para desplazamientos Internacionales</a:t>
            </a:r>
            <a:r>
              <a:rPr lang="es-ES" sz="2000" dirty="0" smtClean="0"/>
              <a:t>.</a:t>
            </a:r>
            <a:endParaRPr lang="es-ES" sz="20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p>
          <a:p>
            <a:pPr marL="0" marR="0" lvl="0" indent="0" algn="l" defTabSz="914400" rtl="0" eaLnBrk="1" fontAlgn="base" latinLnBrk="0" hangingPunct="1">
              <a:lnSpc>
                <a:spcPct val="100000"/>
              </a:lnSpc>
              <a:spcBef>
                <a:spcPct val="0"/>
              </a:spcBef>
              <a:buClrTx/>
              <a:buSzTx/>
              <a:buFontTx/>
              <a:buNone/>
              <a:tabLst/>
            </a:pPr>
            <a:r>
              <a:rPr lang="es-ES" sz="1200" b="1" dirty="0" smtClean="0">
                <a:solidFill>
                  <a:srgbClr val="595959"/>
                </a:solidFill>
                <a:latin typeface="Calibri" pitchFamily="34" charset="0"/>
                <a:cs typeface="Arial" pitchFamily="34" charset="0"/>
              </a:rPr>
              <a:t>Indemnización mínima, sin pernocta</a:t>
            </a:r>
            <a:r>
              <a:rPr lang="es-ES" sz="1200" b="1" dirty="0" smtClean="0">
                <a:solidFill>
                  <a:srgbClr val="595959"/>
                </a:solidFill>
                <a:latin typeface="Calibri" pitchFamily="34" charset="0"/>
                <a:cs typeface="Arial" pitchFamily="34" charset="0"/>
              </a:rPr>
              <a:t>.</a:t>
            </a: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sz="1600"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a:t>
            </a:r>
            <a:r>
              <a:rPr lang="es-ES" sz="1600"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42</a:t>
            </a:r>
            <a:endParaRPr kumimoji="0" lang="es-ES" sz="16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pPr marL="0" marR="0" lvl="0" indent="0" algn="l" defTabSz="914400" rtl="0" eaLnBrk="1" fontAlgn="base" latinLnBrk="0" hangingPunct="1">
              <a:lnSpc>
                <a:spcPct val="100000"/>
              </a:lnSpc>
              <a:buClrTx/>
              <a:buSzTx/>
              <a:buFontTx/>
              <a:buNone/>
              <a:tabLst/>
            </a:pP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pPr algn="just"/>
            <a:r>
              <a:rPr lang="es-ES_tradnl" dirty="0" smtClean="0">
                <a:solidFill>
                  <a:schemeClr val="bg1">
                    <a:lumMod val="50000"/>
                  </a:schemeClr>
                </a:solidFill>
                <a:effectLst>
                  <a:outerShdw blurRad="38100" dist="38100" dir="2700000" algn="tl">
                    <a:srgbClr val="000000">
                      <a:alpha val="43137"/>
                    </a:srgbClr>
                  </a:outerShdw>
                </a:effectLst>
              </a:rPr>
              <a:t>Artículo </a:t>
            </a:r>
            <a:r>
              <a:rPr lang="es-ES_tradnl" dirty="0" smtClean="0">
                <a:solidFill>
                  <a:schemeClr val="bg1">
                    <a:lumMod val="50000"/>
                  </a:schemeClr>
                </a:solidFill>
                <a:effectLst>
                  <a:outerShdw blurRad="38100" dist="38100" dir="2700000" algn="tl">
                    <a:srgbClr val="000000">
                      <a:alpha val="43137"/>
                    </a:srgbClr>
                  </a:outerShdw>
                </a:effectLst>
              </a:rPr>
              <a:t>42:  Tramitación</a:t>
            </a:r>
          </a:p>
          <a:p>
            <a:pPr algn="just"/>
            <a:endParaRPr lang="es-ES_tradnl" dirty="0">
              <a:solidFill>
                <a:schemeClr val="bg1">
                  <a:lumMod val="50000"/>
                </a:schemeClr>
              </a:solidFill>
              <a:effectLst>
                <a:outerShdw blurRad="38100" dist="38100" dir="2700000" algn="tl">
                  <a:srgbClr val="000000">
                    <a:alpha val="43137"/>
                  </a:srgbClr>
                </a:outerShdw>
              </a:effectLst>
            </a:endParaRPr>
          </a:p>
          <a:p>
            <a:pPr algn="just"/>
            <a:r>
              <a:rPr lang="es-ES" sz="2800" dirty="0" smtClean="0"/>
              <a:t>La   </a:t>
            </a:r>
            <a:r>
              <a:rPr lang="es-ES" sz="2800" dirty="0"/>
              <a:t>tramitación de las Comisiones de Servicio del personal de la Universidad, se deberá realizar a través del acceso personalizado, a los efectos de su correspondiente control por los Servicios de Personal de la misma.</a:t>
            </a:r>
          </a:p>
          <a:p>
            <a:pPr algn="just"/>
            <a:endParaRPr lang="es-ES" dirty="0" smtClean="0"/>
          </a:p>
          <a:p>
            <a:pPr lvl="0"/>
            <a:endParaRPr lang="es-ES" sz="1200" dirty="0" smtClean="0"/>
          </a:p>
          <a:p>
            <a:r>
              <a:rPr lang="es-ES" sz="1200" dirty="0" smtClean="0"/>
              <a:t> </a:t>
            </a:r>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p>
          <a:p>
            <a:pPr marL="0" marR="0" lvl="0" indent="0" algn="l" defTabSz="914400" rtl="0" eaLnBrk="1" fontAlgn="base" latinLnBrk="0" hangingPunct="1">
              <a:lnSpc>
                <a:spcPct val="100000"/>
              </a:lnSpc>
              <a:spcBef>
                <a:spcPct val="0"/>
              </a:spcBef>
              <a:buClrTx/>
              <a:buSzTx/>
              <a:buFontTx/>
              <a:buNone/>
              <a:tabLst/>
            </a:pPr>
            <a:r>
              <a:rPr lang="es-ES" sz="1200" b="1" dirty="0" smtClean="0">
                <a:solidFill>
                  <a:srgbClr val="595959"/>
                </a:solidFill>
                <a:latin typeface="Calibri" pitchFamily="34" charset="0"/>
                <a:cs typeface="Arial" pitchFamily="34" charset="0"/>
              </a:rPr>
              <a:t>Automatización en la solicitud de Comisiones de Servicio.</a:t>
            </a: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3560842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s-ES" sz="1600"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Artículo </a:t>
            </a:r>
            <a:r>
              <a:rPr lang="es-ES" sz="1600"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42</a:t>
            </a:r>
            <a:endParaRPr kumimoji="0" lang="es-ES" sz="1600" b="0" i="0" u="none" strike="noStrike" cap="none" normalizeH="0" baseline="0" dirty="0" smtClean="0">
              <a:ln>
                <a:noFill/>
              </a:ln>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endParaRPr kumimoji="0" lang="es-ES" sz="1600" b="1" i="0" u="none" strike="noStrike" cap="none" normalizeH="0" baseline="0" dirty="0" smtClean="0">
              <a:ln>
                <a:noFill/>
              </a:ln>
              <a:solidFill>
                <a:srgbClr val="595959"/>
              </a:solidFill>
              <a:effectLst/>
              <a:latin typeface="Calibri" pitchFamily="34" charset="0"/>
              <a:cs typeface="Arial" pitchFamily="34" charset="0"/>
            </a:endParaRPr>
          </a:p>
          <a:p>
            <a:r>
              <a:rPr lang="es-ES_tradnl" sz="1600" b="1" dirty="0"/>
              <a:t>Tabla I:</a:t>
            </a:r>
            <a:endParaRPr lang="es-ES" sz="1600" dirty="0"/>
          </a:p>
          <a:p>
            <a:r>
              <a:rPr lang="es-ES_tradnl" sz="1600" b="1" dirty="0"/>
              <a:t> IMPORTES MÁXIMOS DIETAS, KM, ASISTENCIAS A TRIBUNALES:</a:t>
            </a:r>
            <a:endParaRPr lang="es-ES" sz="1600" dirty="0"/>
          </a:p>
          <a:p>
            <a:pPr marL="0" lvl="1" indent="0" algn="just">
              <a:buFont typeface="Wingdings" pitchFamily="2" charset="2"/>
              <a:buNone/>
            </a:pPr>
            <a:endParaRPr lang="es-ES" sz="1400" b="1" dirty="0" smtClean="0">
              <a:solidFill>
                <a:schemeClr val="tx2">
                  <a:lumMod val="60000"/>
                  <a:lumOff val="40000"/>
                </a:schemeClr>
              </a:solidFill>
            </a:endParaRPr>
          </a:p>
          <a:p>
            <a:pPr marL="0" lvl="1" indent="0" algn="just">
              <a:buFont typeface="Wingdings" pitchFamily="2" charset="2"/>
              <a:buNone/>
            </a:pPr>
            <a:r>
              <a:rPr lang="es-ES" sz="1400" b="1" dirty="0"/>
              <a:t>Se    podrá incrementar el límite de las cuantías máximas en gastos de alojamiento, cuando el personal de la Universidad Miguel Hernández asista en el marco de una comisión de servicio debidamente autorizada a congresos, cursos, seminarios u otras actividades formativas. En este caso se podrá acoger a alguno de los hoteles concertados por la organización de la actividad formativa (acogiéndose en su caso, si es posible, a aquellos cuyo importe se encuentre dentro de los límites establecidos en la UMH según la tabla anterior) debiendo quedar acreditada esta circunstancia. </a:t>
            </a:r>
            <a:endParaRPr lang="es-ES" sz="1400" b="1" dirty="0" smtClean="0"/>
          </a:p>
          <a:p>
            <a:pPr marL="0" lvl="1" indent="0" algn="just">
              <a:buFont typeface="Wingdings" pitchFamily="2" charset="2"/>
              <a:buNone/>
            </a:pPr>
            <a:endParaRPr lang="es-ES" sz="1400" b="1" dirty="0"/>
          </a:p>
          <a:p>
            <a:pPr marL="0" lvl="1" indent="0" algn="just">
              <a:buFont typeface="Wingdings" pitchFamily="2" charset="2"/>
              <a:buNone/>
            </a:pPr>
            <a:r>
              <a:rPr lang="es-ES" sz="1400" b="1" dirty="0"/>
              <a:t>Posibilidad de ampliar indemnizaciones, sobre límites Decretos, con financiación no </a:t>
            </a:r>
            <a:r>
              <a:rPr lang="es-ES" sz="1400" b="1" dirty="0" smtClean="0"/>
              <a:t>general:</a:t>
            </a:r>
          </a:p>
          <a:p>
            <a:pPr marL="285750" lvl="1" indent="-285750" algn="just">
              <a:buFont typeface="Arial" panose="020B0604020202020204" pitchFamily="34" charset="0"/>
              <a:buChar char="•"/>
            </a:pPr>
            <a:r>
              <a:rPr lang="es-ES" sz="1400" dirty="0"/>
              <a:t>No podrán autorizarse excesos sobre estos importes, con cargo a los centros de gastos financiados con los créditos concedidos afectados por la legislación indicada en los apartados anteriores, ni con cargo a partidas presupuestarias de financiación general no afectada.</a:t>
            </a:r>
          </a:p>
          <a:p>
            <a:pPr marL="0" lvl="1" indent="0" algn="just">
              <a:buFont typeface="Wingdings" pitchFamily="2" charset="2"/>
              <a:buNone/>
            </a:pPr>
            <a:endParaRPr lang="es-ES" sz="1400" b="1" dirty="0"/>
          </a:p>
          <a:p>
            <a:pPr marL="0" lvl="1" indent="0" algn="just">
              <a:buFont typeface="Wingdings" pitchFamily="2" charset="2"/>
              <a:buNone/>
            </a:pPr>
            <a:r>
              <a:rPr lang="es-ES" sz="1400" b="1" dirty="0"/>
              <a:t>Actualización Tabla de Máximos, al IPC Anual (1,6%).</a:t>
            </a:r>
          </a:p>
          <a:p>
            <a:pPr algn="just"/>
            <a:endParaRPr lang="es-ES" dirty="0" smtClean="0"/>
          </a:p>
          <a:p>
            <a:pPr lvl="0"/>
            <a:endParaRPr lang="es-ES" sz="1200" dirty="0" smtClean="0"/>
          </a:p>
          <a:p>
            <a:r>
              <a:rPr lang="es-ES" sz="1200" dirty="0" smtClean="0"/>
              <a:t> </a:t>
            </a:r>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p>
          <a:p>
            <a:pPr marL="0" marR="0" lvl="0" indent="0" algn="l" defTabSz="914400" rtl="0" eaLnBrk="1" fontAlgn="base" latinLnBrk="0" hangingPunct="1">
              <a:lnSpc>
                <a:spcPct val="100000"/>
              </a:lnSpc>
              <a:spcBef>
                <a:spcPct val="0"/>
              </a:spcBef>
              <a:buClrTx/>
              <a:buSzTx/>
              <a:buFontTx/>
              <a:buNone/>
              <a:tabLst/>
            </a:pPr>
            <a:r>
              <a:rPr lang="es-ES" sz="1200" b="1" dirty="0" smtClean="0">
                <a:solidFill>
                  <a:srgbClr val="595959"/>
                </a:solidFill>
                <a:latin typeface="Calibri" pitchFamily="34" charset="0"/>
                <a:cs typeface="Arial" pitchFamily="34" charset="0"/>
              </a:rPr>
              <a:t>Incrementos en Límites máximos de Indemnización.</a:t>
            </a:r>
            <a:endParaRPr lang="es-ES" sz="12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5371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0" i="0" u="none" strike="noStrike" cap="none" normalizeH="0" baseline="0" dirty="0" smtClean="0">
                <a:ln>
                  <a:noFill/>
                </a:ln>
                <a:solidFill>
                  <a:srgbClr val="595959"/>
                </a:solidFill>
                <a:effectLst>
                  <a:outerShdw blurRad="38100" dist="38100" dir="2700000" algn="tl">
                    <a:srgbClr val="000000">
                      <a:alpha val="43137"/>
                    </a:srgbClr>
                  </a:outerShdw>
                </a:effectLst>
                <a:latin typeface="Calibri" pitchFamily="34" charset="0"/>
                <a:cs typeface="Arial" pitchFamily="34" charset="0"/>
              </a:rPr>
              <a:t>Anexo</a:t>
            </a:r>
            <a:r>
              <a:rPr kumimoji="0" lang="es-ES" sz="2000" b="0" i="0" u="none" strike="noStrike" cap="none" normalizeH="0" dirty="0" smtClean="0">
                <a:ln>
                  <a:noFill/>
                </a:ln>
                <a:solidFill>
                  <a:srgbClr val="595959"/>
                </a:solidFill>
                <a:effectLst>
                  <a:outerShdw blurRad="38100" dist="38100" dir="2700000" algn="tl">
                    <a:srgbClr val="000000">
                      <a:alpha val="43137"/>
                    </a:srgbClr>
                  </a:outerShdw>
                </a:effectLst>
                <a:latin typeface="Calibri" pitchFamily="34" charset="0"/>
                <a:cs typeface="Arial" pitchFamily="34" charset="0"/>
              </a:rPr>
              <a:t> I- Capítulo 2</a:t>
            </a:r>
            <a:endParaRPr kumimoji="0" lang="es-E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r>
              <a:rPr lang="es-ES" sz="900" dirty="0" smtClean="0"/>
              <a:t> </a:t>
            </a:r>
          </a:p>
          <a:p>
            <a:pPr marL="228600" indent="-228600" algn="just"/>
            <a:r>
              <a:rPr lang="es-ES" sz="1400" dirty="0">
                <a:solidFill>
                  <a:schemeClr val="bg1">
                    <a:lumMod val="50000"/>
                  </a:schemeClr>
                </a:solidFill>
                <a:effectLst>
                  <a:outerShdw blurRad="38100" dist="38100" dir="2700000" algn="tl">
                    <a:srgbClr val="000000">
                      <a:alpha val="43137"/>
                    </a:srgbClr>
                  </a:outerShdw>
                </a:effectLst>
              </a:rPr>
              <a:t>ANEXO I: ESTRUCTURA DEL PRESUPUESTO POR </a:t>
            </a:r>
            <a:r>
              <a:rPr lang="es-ES" sz="1400" dirty="0" smtClean="0">
                <a:solidFill>
                  <a:schemeClr val="bg1">
                    <a:lumMod val="50000"/>
                  </a:schemeClr>
                </a:solidFill>
                <a:effectLst>
                  <a:outerShdw blurRad="38100" dist="38100" dir="2700000" algn="tl">
                    <a:srgbClr val="000000">
                      <a:alpha val="43137"/>
                    </a:srgbClr>
                  </a:outerShdw>
                </a:effectLst>
              </a:rPr>
              <a:t>CAPÍTULO</a:t>
            </a:r>
            <a:endParaRPr lang="es-ES" sz="1400" dirty="0">
              <a:solidFill>
                <a:schemeClr val="bg1">
                  <a:lumMod val="50000"/>
                </a:schemeClr>
              </a:solidFill>
              <a:effectLst>
                <a:outerShdw blurRad="38100" dist="38100" dir="2700000" algn="tl">
                  <a:srgbClr val="000000">
                    <a:alpha val="43137"/>
                  </a:srgbClr>
                </a:outerShdw>
              </a:effectLst>
            </a:endParaRPr>
          </a:p>
          <a:p>
            <a:pPr marL="228600" indent="-228600" algn="just"/>
            <a:endParaRPr lang="es-ES" sz="1400" dirty="0" smtClean="0">
              <a:solidFill>
                <a:schemeClr val="bg1">
                  <a:lumMod val="50000"/>
                </a:schemeClr>
              </a:solidFill>
              <a:effectLst>
                <a:outerShdw blurRad="38100" dist="38100" dir="2700000" algn="tl">
                  <a:srgbClr val="000000">
                    <a:alpha val="43137"/>
                  </a:srgbClr>
                </a:outerShdw>
              </a:effectLst>
            </a:endParaRPr>
          </a:p>
          <a:p>
            <a:pPr marL="228600" indent="-228600" algn="just"/>
            <a:r>
              <a:rPr lang="es-ES" sz="1400" dirty="0" smtClean="0">
                <a:solidFill>
                  <a:schemeClr val="bg1">
                    <a:lumMod val="50000"/>
                  </a:schemeClr>
                </a:solidFill>
                <a:effectLst>
                  <a:outerShdw blurRad="38100" dist="38100" dir="2700000" algn="tl">
                    <a:srgbClr val="000000">
                      <a:alpha val="43137"/>
                    </a:srgbClr>
                  </a:outerShdw>
                </a:effectLst>
              </a:rPr>
              <a:t>CAPÍTULO   </a:t>
            </a:r>
            <a:r>
              <a:rPr lang="es-ES" sz="1400" dirty="0">
                <a:solidFill>
                  <a:schemeClr val="bg1">
                    <a:lumMod val="50000"/>
                  </a:schemeClr>
                </a:solidFill>
                <a:effectLst>
                  <a:outerShdw blurRad="38100" dist="38100" dir="2700000" algn="tl">
                    <a:srgbClr val="000000">
                      <a:alpha val="43137"/>
                    </a:srgbClr>
                  </a:outerShdw>
                </a:effectLst>
              </a:rPr>
              <a:t>2: COMPRA DE BIENES CORRIENTES Y GASTOS DE </a:t>
            </a:r>
            <a:r>
              <a:rPr lang="es-ES" sz="1400" dirty="0" smtClean="0">
                <a:solidFill>
                  <a:schemeClr val="bg1">
                    <a:lumMod val="50000"/>
                  </a:schemeClr>
                </a:solidFill>
                <a:effectLst>
                  <a:outerShdw blurRad="38100" dist="38100" dir="2700000" algn="tl">
                    <a:srgbClr val="000000">
                      <a:alpha val="43137"/>
                    </a:srgbClr>
                  </a:outerShdw>
                </a:effectLst>
              </a:rPr>
              <a:t>FUNCIONAMIENTO</a:t>
            </a:r>
            <a:endParaRPr lang="es-ES" sz="1200" dirty="0" smtClean="0"/>
          </a:p>
          <a:p>
            <a:pPr marL="228600" lvl="0" indent="-228600" algn="just"/>
            <a:endParaRPr lang="es-ES" sz="1200" b="1" dirty="0" smtClean="0"/>
          </a:p>
          <a:p>
            <a:pPr marL="228600" lvl="0" indent="-228600" algn="just"/>
            <a:r>
              <a:rPr lang="es-ES" sz="1600" b="1" dirty="0" smtClean="0"/>
              <a:t>CONCEPTO </a:t>
            </a:r>
            <a:r>
              <a:rPr lang="es-ES" sz="1600" b="1" dirty="0"/>
              <a:t>226: GASTOS DIVERSOS</a:t>
            </a:r>
          </a:p>
          <a:p>
            <a:pPr marL="228600" lvl="0" indent="-228600" algn="just"/>
            <a:r>
              <a:rPr lang="es-ES" sz="1600" dirty="0"/>
              <a:t>Se incluyen todos aquellos gastos de naturaleza corriente que no tienen cabida en </a:t>
            </a:r>
            <a:r>
              <a:rPr lang="es-ES" sz="1600" dirty="0" smtClean="0"/>
              <a:t>otros conceptos </a:t>
            </a:r>
            <a:r>
              <a:rPr lang="es-ES" sz="1600" dirty="0"/>
              <a:t>del capítulo 2</a:t>
            </a:r>
            <a:r>
              <a:rPr lang="es-ES" sz="1600" dirty="0" smtClean="0"/>
              <a:t>.</a:t>
            </a:r>
          </a:p>
          <a:p>
            <a:pPr marL="228600" lvl="0" indent="-228600" algn="just"/>
            <a:endParaRPr lang="es-ES" sz="1600" dirty="0" smtClean="0"/>
          </a:p>
          <a:p>
            <a:pPr marL="228600" lvl="0" indent="-228600" algn="just"/>
            <a:r>
              <a:rPr lang="es-ES" sz="1600" dirty="0" smtClean="0"/>
              <a:t>22612</a:t>
            </a:r>
            <a:r>
              <a:rPr lang="es-ES" sz="1600" dirty="0"/>
              <a:t>: Gastos derivados de la Gestión de los Incentivos a la Calidad .</a:t>
            </a:r>
          </a:p>
          <a:p>
            <a:pPr marL="228600" lvl="0" indent="-228600" algn="just"/>
            <a:endParaRPr lang="es-ES" sz="1600" dirty="0"/>
          </a:p>
          <a:p>
            <a:pPr marL="228600" lvl="0" indent="-228600" algn="just"/>
            <a:r>
              <a:rPr lang="es-ES" sz="1600" dirty="0"/>
              <a:t>Previa aprobación del Vicerrectorado Competente, podrán financiarse con los créditos concedidos en concepto de Incentivos a la Calidad, desarrollo de actividades de interés  para la Facultad, Escuela, Departamento e Instituto; a petición del Decano o Director, debiéndose </a:t>
            </a:r>
            <a:r>
              <a:rPr lang="es-ES" sz="1600" dirty="0" smtClean="0"/>
              <a:t>gestionar </a:t>
            </a:r>
            <a:r>
              <a:rPr lang="es-ES" sz="1600" dirty="0"/>
              <a:t>con Centro de Gasto Finalista de ejecución durante el ejercicio corriente, y </a:t>
            </a:r>
            <a:r>
              <a:rPr lang="es-ES" sz="1600" dirty="0" smtClean="0"/>
              <a:t>debiéndose </a:t>
            </a:r>
            <a:r>
              <a:rPr lang="es-ES" sz="1600" dirty="0"/>
              <a:t>presentar informe anual de ejecución presupuestaria de estas actividades antes del 31 de diciembre, resultando de aplicación directa el Anexo  XXX, así como los Anexos  XXXXIV, y XXXVII para los casos de propuestas de pago a personal; contenidos en las presentes normas.</a:t>
            </a:r>
          </a:p>
          <a:p>
            <a:pPr marL="228600" lvl="0" indent="-228600" algn="just"/>
            <a:endParaRPr lang="es-ES" sz="1600" dirty="0"/>
          </a:p>
          <a:p>
            <a:pPr marL="228600" lvl="0" indent="-228600" algn="just"/>
            <a:endParaRPr lang="es-ES" sz="1200" dirty="0" smtClean="0"/>
          </a:p>
          <a:p>
            <a:pPr algn="just"/>
            <a:endParaRPr lang="es-ES" sz="1200" dirty="0" smtClean="0"/>
          </a:p>
          <a:p>
            <a:endParaRPr lang="es-ES" sz="1200" b="1" dirty="0" smtClean="0"/>
          </a:p>
          <a:p>
            <a:r>
              <a:rPr lang="es-ES_tradnl" sz="1200" dirty="0" smtClean="0"/>
              <a:t> </a:t>
            </a:r>
            <a:endParaRPr lang="es-ES" sz="1200" dirty="0" smtClean="0"/>
          </a:p>
          <a:p>
            <a:pPr lvl="0"/>
            <a:endParaRPr lang="es-ES" sz="1200" dirty="0" smtClean="0"/>
          </a:p>
          <a:p>
            <a:r>
              <a:rPr lang="es-ES" sz="1200" dirty="0" smtClean="0"/>
              <a:t> </a:t>
            </a:r>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949280"/>
            <a:ext cx="6120680" cy="288032"/>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r>
              <a:rPr lang="es-ES" sz="1600" b="1" dirty="0" smtClean="0">
                <a:solidFill>
                  <a:srgbClr val="595959"/>
                </a:solidFill>
                <a:latin typeface="Calibri" pitchFamily="34" charset="0"/>
                <a:cs typeface="Arial" pitchFamily="34" charset="0"/>
              </a:rPr>
              <a:t>.</a:t>
            </a: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251520" y="188640"/>
            <a:ext cx="572753" cy="576064"/>
          </a:xfrm>
          <a:prstGeom prst="rect">
            <a:avLst/>
          </a:prstGeom>
          <a:noFill/>
        </p:spPr>
      </p:pic>
      <p:sp>
        <p:nvSpPr>
          <p:cNvPr id="1027" name="Rectangle 3"/>
          <p:cNvSpPr>
            <a:spLocks noChangeArrowheads="1"/>
          </p:cNvSpPr>
          <p:nvPr/>
        </p:nvSpPr>
        <p:spPr bwMode="auto">
          <a:xfrm>
            <a:off x="251520" y="600944"/>
            <a:ext cx="8352928"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4800" b="1" i="0" u="none" strike="noStrike" cap="none" normalizeH="0" baseline="0" dirty="0" smtClean="0">
                <a:ln>
                  <a:noFill/>
                </a:ln>
                <a:solidFill>
                  <a:schemeClr val="tx2">
                    <a:lumMod val="60000"/>
                    <a:lumOff val="40000"/>
                  </a:schemeClr>
                </a:solidFill>
                <a:effectLst>
                  <a:outerShdw blurRad="38100" dist="38100" dir="2700000" algn="tl">
                    <a:srgbClr val="000000">
                      <a:alpha val="43137"/>
                    </a:srgbClr>
                  </a:outerShdw>
                </a:effectLst>
                <a:latin typeface="Batang" pitchFamily="18" charset="-127"/>
                <a:ea typeface="Batang" pitchFamily="18" charset="-127"/>
                <a:cs typeface="Arial" pitchFamily="34" charset="0"/>
              </a:rPr>
              <a:t>Objetivo de la Guía:</a:t>
            </a:r>
            <a:endParaRPr kumimoji="0" lang="es-E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ES" sz="2000" b="1" dirty="0">
              <a:solidFill>
                <a:schemeClr val="bg1">
                  <a:lumMod val="7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solidFill>
                  <a:schemeClr val="tx1">
                    <a:lumMod val="50000"/>
                    <a:lumOff val="50000"/>
                  </a:schemeClr>
                </a:solidFill>
                <a:latin typeface="Arial" pitchFamily="34" charset="0"/>
                <a:ea typeface="Calibri" pitchFamily="34" charset="0"/>
                <a:cs typeface="Arial" pitchFamily="34" charset="0"/>
              </a:rPr>
              <a:t>Facilitar documento de consulta sobre las principales novedades de las Normas de ejecución del Presupuesto vigente, aportando la visión práctica de su aplicación, y dinámica al incorporase aquellas consultas que se vayan resolviendo para favorecer vuestra adaptación.</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endParaRPr kumimoji="0" lang="es-ES" sz="2000" i="0" u="none" strike="noStrike" cap="none" normalizeH="0" baseline="0" dirty="0">
              <a:ln>
                <a:noFill/>
              </a:ln>
              <a:solidFill>
                <a:schemeClr val="tx1">
                  <a:lumMod val="50000"/>
                  <a:lumOff val="50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lang="es-ES" sz="2000" dirty="0" smtClean="0">
                <a:solidFill>
                  <a:schemeClr val="tx1">
                    <a:lumMod val="50000"/>
                    <a:lumOff val="50000"/>
                  </a:schemeClr>
                </a:solidFill>
                <a:latin typeface="Arial" pitchFamily="34" charset="0"/>
                <a:ea typeface="Calibri" pitchFamily="34" charset="0"/>
                <a:cs typeface="Arial" pitchFamily="34" charset="0"/>
              </a:rPr>
              <a:t>Para facilitar la resolución de dudas presupuestarias  y actualización de la Guía  puede remitirse e-mail de consulta a: </a:t>
            </a:r>
            <a:r>
              <a:rPr lang="es-ES" dirty="0" smtClean="0">
                <a:solidFill>
                  <a:schemeClr val="tx1">
                    <a:lumMod val="50000"/>
                    <a:lumOff val="50000"/>
                  </a:schemeClr>
                </a:solidFill>
                <a:latin typeface="Arial" pitchFamily="34" charset="0"/>
                <a:ea typeface="Calibri" pitchFamily="34" charset="0"/>
                <a:cs typeface="Arial" pitchFamily="34" charset="0"/>
                <a:hlinkClick r:id="rId4"/>
              </a:rPr>
              <a:t>presupuestoypatrimonio@umh.es</a:t>
            </a:r>
            <a:endParaRPr lang="es-ES" dirty="0" smtClean="0">
              <a:solidFill>
                <a:schemeClr val="tx1">
                  <a:lumMod val="50000"/>
                  <a:lumOff val="50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lang="es-ES" sz="2000" dirty="0" smtClean="0">
              <a:solidFill>
                <a:schemeClr val="tx1">
                  <a:lumMod val="50000"/>
                  <a:lumOff val="50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s-ES" sz="2000" i="0" u="none" strike="noStrike" cap="none" normalizeH="0" baseline="0" dirty="0" smtClean="0">
                <a:ln>
                  <a:noFill/>
                </a:ln>
                <a:solidFill>
                  <a:schemeClr val="tx1">
                    <a:lumMod val="50000"/>
                    <a:lumOff val="50000"/>
                  </a:schemeClr>
                </a:solidFill>
                <a:latin typeface="Arial" pitchFamily="34" charset="0"/>
                <a:ea typeface="Calibri" pitchFamily="34" charset="0"/>
                <a:cs typeface="Arial" pitchFamily="34" charset="0"/>
              </a:rPr>
              <a:t>Directamente</a:t>
            </a:r>
            <a:r>
              <a:rPr kumimoji="0" lang="es-ES" sz="2000" i="0" u="none" strike="noStrike" cap="none" normalizeH="0" dirty="0" smtClean="0">
                <a:ln>
                  <a:noFill/>
                </a:ln>
                <a:solidFill>
                  <a:schemeClr val="tx1">
                    <a:lumMod val="50000"/>
                    <a:lumOff val="50000"/>
                  </a:schemeClr>
                </a:solidFill>
                <a:latin typeface="Arial" pitchFamily="34" charset="0"/>
                <a:ea typeface="Calibri" pitchFamily="34" charset="0"/>
                <a:cs typeface="Arial" pitchFamily="34" charset="0"/>
              </a:rPr>
              <a:t> sobre la tabla Exposición de principales novedades, se puede acceder a las fichas de ampliación de información, pulsando sobre el enlace que se incorpora en la columna “Detalla Modificación”</a:t>
            </a:r>
            <a:endParaRPr kumimoji="0" lang="es-ES" sz="2000" i="0" u="none" strike="noStrike" cap="none" normalizeH="0" baseline="0" dirty="0" smtClean="0">
              <a:ln>
                <a:noFill/>
              </a:ln>
              <a:solidFill>
                <a:schemeClr val="tx1">
                  <a:lumMod val="50000"/>
                  <a:lumOff val="50000"/>
                </a:schemeClr>
              </a:solidFill>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t/>
            </a:r>
            <a:b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b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0" i="0" u="none" strike="noStrike" cap="none" normalizeH="0" baseline="0" dirty="0" smtClean="0">
                <a:ln>
                  <a:noFill/>
                </a:ln>
                <a:solidFill>
                  <a:srgbClr val="595959"/>
                </a:solidFill>
                <a:effectLst>
                  <a:outerShdw blurRad="38100" dist="38100" dir="2700000" algn="tl">
                    <a:srgbClr val="000000">
                      <a:alpha val="43137"/>
                    </a:srgbClr>
                  </a:outerShdw>
                </a:effectLst>
                <a:latin typeface="Calibri" pitchFamily="34" charset="0"/>
                <a:cs typeface="Arial" pitchFamily="34" charset="0"/>
              </a:rPr>
              <a:t>Anexo</a:t>
            </a:r>
            <a:r>
              <a:rPr kumimoji="0" lang="es-ES" sz="2000" b="0" i="0" u="none" strike="noStrike" cap="none" normalizeH="0" dirty="0" smtClean="0">
                <a:ln>
                  <a:noFill/>
                </a:ln>
                <a:solidFill>
                  <a:srgbClr val="595959"/>
                </a:solidFill>
                <a:effectLst>
                  <a:outerShdw blurRad="38100" dist="38100" dir="2700000" algn="tl">
                    <a:srgbClr val="000000">
                      <a:alpha val="43137"/>
                    </a:srgbClr>
                  </a:outerShdw>
                </a:effectLst>
                <a:latin typeface="Calibri" pitchFamily="34" charset="0"/>
                <a:cs typeface="Arial" pitchFamily="34" charset="0"/>
              </a:rPr>
              <a:t> I- Capítulo 2</a:t>
            </a:r>
            <a:endParaRPr kumimoji="0" lang="es-E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r>
              <a:rPr lang="es-ES" sz="900" dirty="0" smtClean="0"/>
              <a:t> </a:t>
            </a:r>
          </a:p>
          <a:p>
            <a:pPr marL="228600" indent="-228600" algn="just"/>
            <a:r>
              <a:rPr lang="es-ES" sz="1400" dirty="0">
                <a:solidFill>
                  <a:schemeClr val="bg1">
                    <a:lumMod val="50000"/>
                  </a:schemeClr>
                </a:solidFill>
                <a:effectLst>
                  <a:outerShdw blurRad="38100" dist="38100" dir="2700000" algn="tl">
                    <a:srgbClr val="000000">
                      <a:alpha val="43137"/>
                    </a:srgbClr>
                  </a:outerShdw>
                </a:effectLst>
              </a:rPr>
              <a:t>ANEXO I: ESTRUCTURA DEL PRESUPUESTO POR </a:t>
            </a:r>
            <a:r>
              <a:rPr lang="es-ES" sz="1400" dirty="0" smtClean="0">
                <a:solidFill>
                  <a:schemeClr val="bg1">
                    <a:lumMod val="50000"/>
                  </a:schemeClr>
                </a:solidFill>
                <a:effectLst>
                  <a:outerShdw blurRad="38100" dist="38100" dir="2700000" algn="tl">
                    <a:srgbClr val="000000">
                      <a:alpha val="43137"/>
                    </a:srgbClr>
                  </a:outerShdw>
                </a:effectLst>
              </a:rPr>
              <a:t>CAPÍTULO</a:t>
            </a:r>
            <a:endParaRPr lang="es-ES" sz="1400" dirty="0">
              <a:solidFill>
                <a:schemeClr val="bg1">
                  <a:lumMod val="50000"/>
                </a:schemeClr>
              </a:solidFill>
              <a:effectLst>
                <a:outerShdw blurRad="38100" dist="38100" dir="2700000" algn="tl">
                  <a:srgbClr val="000000">
                    <a:alpha val="43137"/>
                  </a:srgbClr>
                </a:outerShdw>
              </a:effectLst>
            </a:endParaRPr>
          </a:p>
          <a:p>
            <a:pPr marL="228600" indent="-228600" algn="just"/>
            <a:endParaRPr lang="es-ES" sz="1400" dirty="0" smtClean="0">
              <a:solidFill>
                <a:schemeClr val="bg1">
                  <a:lumMod val="50000"/>
                </a:schemeClr>
              </a:solidFill>
              <a:effectLst>
                <a:outerShdw blurRad="38100" dist="38100" dir="2700000" algn="tl">
                  <a:srgbClr val="000000">
                    <a:alpha val="43137"/>
                  </a:srgbClr>
                </a:outerShdw>
              </a:effectLst>
            </a:endParaRPr>
          </a:p>
          <a:p>
            <a:pPr marL="228600" indent="-228600" algn="just"/>
            <a:r>
              <a:rPr lang="es-ES" sz="1400" dirty="0" smtClean="0">
                <a:solidFill>
                  <a:schemeClr val="bg1">
                    <a:lumMod val="50000"/>
                  </a:schemeClr>
                </a:solidFill>
                <a:effectLst>
                  <a:outerShdw blurRad="38100" dist="38100" dir="2700000" algn="tl">
                    <a:srgbClr val="000000">
                      <a:alpha val="43137"/>
                    </a:srgbClr>
                  </a:outerShdw>
                </a:effectLst>
              </a:rPr>
              <a:t>CAPÍTULO   </a:t>
            </a:r>
            <a:r>
              <a:rPr lang="es-ES" sz="1400" dirty="0">
                <a:solidFill>
                  <a:schemeClr val="bg1">
                    <a:lumMod val="50000"/>
                  </a:schemeClr>
                </a:solidFill>
                <a:effectLst>
                  <a:outerShdw blurRad="38100" dist="38100" dir="2700000" algn="tl">
                    <a:srgbClr val="000000">
                      <a:alpha val="43137"/>
                    </a:srgbClr>
                  </a:outerShdw>
                </a:effectLst>
              </a:rPr>
              <a:t>2: COMPRA DE BIENES CORRIENTES Y GASTOS DE FUNCIONAMIENTO</a:t>
            </a:r>
            <a:r>
              <a:rPr lang="es-ES" sz="1200" dirty="0"/>
              <a:t>	</a:t>
            </a:r>
            <a:endParaRPr lang="es-ES" sz="1200" dirty="0" smtClean="0"/>
          </a:p>
          <a:p>
            <a:pPr marL="228600" lvl="0" indent="-228600" algn="just"/>
            <a:endParaRPr lang="es-ES" sz="1200" b="1" dirty="0" smtClean="0"/>
          </a:p>
          <a:p>
            <a:pPr marL="228600" indent="-228600" algn="just"/>
            <a:r>
              <a:rPr lang="es-ES" sz="1200" b="1" i="1" u="sng" dirty="0"/>
              <a:t>CONCEPTO 240: GASTOS ESPECIALES DE FUNCIONAMIENTO. </a:t>
            </a:r>
            <a:endParaRPr lang="es-ES" sz="1200" dirty="0"/>
          </a:p>
          <a:p>
            <a:pPr marL="228600" lvl="0" indent="-228600" algn="just"/>
            <a:endParaRPr lang="es-ES" sz="2000" dirty="0" smtClean="0"/>
          </a:p>
          <a:p>
            <a:pPr marL="228600" indent="-228600" algn="just"/>
            <a:r>
              <a:rPr lang="es-ES" sz="2000" i="1" dirty="0"/>
              <a:t>En ningún caso podrá imputarse a este concepto, gastos correspondiente a adquisición de material </a:t>
            </a:r>
            <a:r>
              <a:rPr lang="es-ES" sz="2000" i="1" dirty="0" err="1"/>
              <a:t>inventariable</a:t>
            </a:r>
            <a:r>
              <a:rPr lang="es-ES" sz="2000" i="1" dirty="0"/>
              <a:t>, debiéndose imputar en el concepto adecuado, del capítulo VI del Estado de Gastos.</a:t>
            </a:r>
            <a:endParaRPr lang="es-ES" sz="2000" dirty="0"/>
          </a:p>
          <a:p>
            <a:pPr marL="228600" lvl="0" indent="-228600" algn="just"/>
            <a:endParaRPr lang="es-ES" sz="1200" dirty="0"/>
          </a:p>
          <a:p>
            <a:pPr marL="228600" lvl="0" indent="-228600" algn="just"/>
            <a:endParaRPr lang="es-ES" sz="1200" dirty="0" smtClean="0"/>
          </a:p>
          <a:p>
            <a:pPr algn="just"/>
            <a:endParaRPr lang="es-ES" sz="1200" dirty="0" smtClean="0"/>
          </a:p>
          <a:p>
            <a:endParaRPr lang="es-ES" sz="1200" b="1" dirty="0" smtClean="0"/>
          </a:p>
          <a:p>
            <a:r>
              <a:rPr lang="es-ES_tradnl" sz="1200" dirty="0" smtClean="0"/>
              <a:t> </a:t>
            </a:r>
            <a:endParaRPr lang="es-ES" sz="1200" dirty="0" smtClean="0"/>
          </a:p>
          <a:p>
            <a:pPr lvl="0"/>
            <a:endParaRPr lang="es-ES" sz="1200" dirty="0" smtClean="0"/>
          </a:p>
          <a:p>
            <a:r>
              <a:rPr lang="es-ES" sz="1200" dirty="0" smtClean="0"/>
              <a:t> </a:t>
            </a:r>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r>
              <a:rPr lang="es-ES" sz="1600" b="1" dirty="0" smtClean="0">
                <a:solidFill>
                  <a:srgbClr val="595959"/>
                </a:solidFill>
                <a:latin typeface="Calibri" pitchFamily="34" charset="0"/>
                <a:cs typeface="Arial" pitchFamily="34" charset="0"/>
              </a:rPr>
              <a:t>.</a:t>
            </a: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1917268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107504" y="116631"/>
            <a:ext cx="645589" cy="649321"/>
          </a:xfrm>
          <a:prstGeom prst="rect">
            <a:avLst/>
          </a:prstGeom>
          <a:noFill/>
        </p:spPr>
      </p:pic>
      <p:sp>
        <p:nvSpPr>
          <p:cNvPr id="16386" name="Rectangle 2"/>
          <p:cNvSpPr>
            <a:spLocks noChangeArrowheads="1"/>
          </p:cNvSpPr>
          <p:nvPr/>
        </p:nvSpPr>
        <p:spPr bwMode="auto">
          <a:xfrm>
            <a:off x="827584" y="116632"/>
            <a:ext cx="6048672" cy="474662"/>
          </a:xfrm>
          <a:prstGeom prst="rect">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600" b="0" i="0" u="none" strike="noStrike" cap="none" normalizeH="0" baseline="0" dirty="0" smtClean="0">
                <a:ln>
                  <a:noFill/>
                </a:ln>
                <a:solidFill>
                  <a:srgbClr val="595959"/>
                </a:solidFill>
                <a:effectLst/>
                <a:latin typeface="Calibri" pitchFamily="34" charset="0"/>
                <a:cs typeface="Arial" pitchFamily="34" charset="0"/>
              </a:rPr>
              <a:t>Ficha Explicativa Modificación Normativa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6876256" y="116632"/>
            <a:ext cx="2267744" cy="474662"/>
          </a:xfrm>
          <a:prstGeom prst="rect">
            <a:avLst/>
          </a:prstGeom>
          <a:solidFill>
            <a:srgbClr val="BFBFB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2000" b="0" i="0" u="none" strike="noStrike" cap="none" normalizeH="0" baseline="0" dirty="0" smtClean="0">
                <a:ln>
                  <a:noFill/>
                </a:ln>
                <a:solidFill>
                  <a:srgbClr val="595959"/>
                </a:solidFill>
                <a:effectLst>
                  <a:outerShdw blurRad="38100" dist="38100" dir="2700000" algn="tl">
                    <a:srgbClr val="000000">
                      <a:alpha val="43137"/>
                    </a:srgbClr>
                  </a:outerShdw>
                </a:effectLst>
                <a:latin typeface="Calibri" pitchFamily="34" charset="0"/>
                <a:cs typeface="Arial" pitchFamily="34" charset="0"/>
              </a:rPr>
              <a:t>Anexo</a:t>
            </a:r>
            <a:r>
              <a:rPr kumimoji="0" lang="es-ES" sz="2000" b="0" i="0" u="none" strike="noStrike" cap="none" normalizeH="0" dirty="0" smtClean="0">
                <a:ln>
                  <a:noFill/>
                </a:ln>
                <a:solidFill>
                  <a:srgbClr val="595959"/>
                </a:solidFill>
                <a:effectLst>
                  <a:outerShdw blurRad="38100" dist="38100" dir="2700000" algn="tl">
                    <a:srgbClr val="000000">
                      <a:alpha val="43137"/>
                    </a:srgbClr>
                  </a:outerShdw>
                </a:effectLst>
                <a:latin typeface="Calibri" pitchFamily="34" charset="0"/>
                <a:cs typeface="Arial" pitchFamily="34" charset="0"/>
              </a:rPr>
              <a:t> I- Capítulo 2</a:t>
            </a:r>
            <a:endParaRPr kumimoji="0" lang="es-E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6388" name="Rectangle 4"/>
          <p:cNvSpPr>
            <a:spLocks noChangeArrowheads="1"/>
          </p:cNvSpPr>
          <p:nvPr/>
        </p:nvSpPr>
        <p:spPr bwMode="auto">
          <a:xfrm>
            <a:off x="179512" y="764704"/>
            <a:ext cx="6120680" cy="5184576"/>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Modificación</a:t>
            </a:r>
          </a:p>
          <a:p>
            <a:r>
              <a:rPr lang="es-ES" sz="900" dirty="0" smtClean="0"/>
              <a:t> </a:t>
            </a:r>
          </a:p>
          <a:p>
            <a:pPr algn="just">
              <a:lnSpc>
                <a:spcPct val="150000"/>
              </a:lnSpc>
              <a:spcBef>
                <a:spcPts val="600"/>
              </a:spcBef>
              <a:spcAft>
                <a:spcPts val="600"/>
              </a:spcAft>
              <a:tabLst>
                <a:tab pos="450215" algn="l"/>
              </a:tabLst>
              <a:defRPr/>
            </a:pPr>
            <a:r>
              <a:rPr lang="es-ES" sz="1400" u="sng" dirty="0">
                <a:solidFill>
                  <a:srgbClr val="000000"/>
                </a:solidFill>
                <a:ea typeface="Times New Roman"/>
                <a:cs typeface="Times New Roman"/>
              </a:rPr>
              <a:t>Se ha modificado nombres de:</a:t>
            </a:r>
          </a:p>
          <a:p>
            <a:pPr algn="just">
              <a:lnSpc>
                <a:spcPct val="150000"/>
              </a:lnSpc>
              <a:tabLst>
                <a:tab pos="450215" algn="l"/>
              </a:tabLst>
              <a:defRPr/>
            </a:pPr>
            <a:r>
              <a:rPr lang="es-ES" sz="1400" dirty="0">
                <a:solidFill>
                  <a:srgbClr val="000000"/>
                </a:solidFill>
                <a:ea typeface="Times New Roman"/>
                <a:cs typeface="Times New Roman"/>
              </a:rPr>
              <a:t>-SERVICIO DE INSTRUMENTACIÓN CIENTÍFICA : SERVICIO INNOVACIÓN ANATÓMICA</a:t>
            </a:r>
          </a:p>
          <a:p>
            <a:pPr algn="just">
              <a:lnSpc>
                <a:spcPct val="150000"/>
              </a:lnSpc>
              <a:tabLst>
                <a:tab pos="450215" algn="l"/>
              </a:tabLst>
              <a:defRPr/>
            </a:pPr>
            <a:r>
              <a:rPr lang="es-ES" sz="1400" dirty="0">
                <a:solidFill>
                  <a:srgbClr val="000000"/>
                </a:solidFill>
                <a:ea typeface="Times New Roman"/>
                <a:cs typeface="Times New Roman"/>
              </a:rPr>
              <a:t>-OFICINA DE CULTURA, EXTENSIÓN UNIVERSITARIA Y PROMOCIÓN LINGÜÍSTICA : OFICINA DE CULTURA E IGUALTAT</a:t>
            </a:r>
          </a:p>
          <a:p>
            <a:pPr marL="171450" indent="-171450" algn="just">
              <a:lnSpc>
                <a:spcPct val="150000"/>
              </a:lnSpc>
              <a:buFontTx/>
              <a:buChar char="-"/>
              <a:tabLst>
                <a:tab pos="450215" algn="l"/>
              </a:tabLst>
              <a:defRPr/>
            </a:pPr>
            <a:r>
              <a:rPr lang="es-ES" sz="1400" dirty="0">
                <a:solidFill>
                  <a:srgbClr val="000000"/>
                </a:solidFill>
                <a:ea typeface="Times New Roman"/>
                <a:cs typeface="Times New Roman"/>
              </a:rPr>
              <a:t>OFICINA DE DOCUMENTACIÓN, ARCHIVO Y REGISTRO: SERVICIO DE MODERNIZACIÓN Y COORDINACIÓN ADMINISTRATIVA</a:t>
            </a:r>
          </a:p>
          <a:p>
            <a:pPr marL="171450" lvl="0" indent="-171450" algn="just">
              <a:lnSpc>
                <a:spcPct val="150000"/>
              </a:lnSpc>
              <a:buFontTx/>
              <a:buChar char="-"/>
              <a:tabLst>
                <a:tab pos="450215" algn="l"/>
              </a:tabLst>
              <a:defRPr/>
            </a:pPr>
            <a:r>
              <a:rPr lang="es-ES" sz="1400" dirty="0">
                <a:solidFill>
                  <a:srgbClr val="000000"/>
                </a:solidFill>
                <a:ea typeface="Times New Roman"/>
                <a:cs typeface="Times New Roman"/>
              </a:rPr>
              <a:t>OFICINA  LLENGÜES</a:t>
            </a:r>
          </a:p>
          <a:p>
            <a:pPr marL="171450" lvl="0" indent="-171450" algn="just">
              <a:lnSpc>
                <a:spcPct val="150000"/>
              </a:lnSpc>
              <a:buFontTx/>
              <a:buChar char="-"/>
              <a:tabLst>
                <a:tab pos="450215" algn="l"/>
              </a:tabLst>
              <a:defRPr/>
            </a:pPr>
            <a:r>
              <a:rPr lang="es-ES" sz="1400" dirty="0">
                <a:solidFill>
                  <a:srgbClr val="000000"/>
                </a:solidFill>
                <a:ea typeface="Times New Roman"/>
                <a:cs typeface="Times New Roman"/>
              </a:rPr>
              <a:t> SERVICIO CYBORG</a:t>
            </a:r>
          </a:p>
          <a:p>
            <a:pPr marL="171450" lvl="0" indent="-171450" algn="just">
              <a:lnSpc>
                <a:spcPct val="150000"/>
              </a:lnSpc>
              <a:buFontTx/>
              <a:buChar char="-"/>
              <a:tabLst>
                <a:tab pos="450215" algn="l"/>
              </a:tabLst>
              <a:defRPr/>
            </a:pPr>
            <a:r>
              <a:rPr lang="es-ES" sz="1400" dirty="0">
                <a:solidFill>
                  <a:srgbClr val="000000"/>
                </a:solidFill>
                <a:ea typeface="Times New Roman"/>
                <a:cs typeface="Times New Roman"/>
              </a:rPr>
              <a:t> OFICINA DE DATOS</a:t>
            </a:r>
          </a:p>
          <a:p>
            <a:pPr marL="228600" lvl="0" indent="-228600" algn="just"/>
            <a:endParaRPr lang="es-ES" sz="1200" dirty="0"/>
          </a:p>
          <a:p>
            <a:pPr marL="228600" lvl="0" indent="-228600" algn="just"/>
            <a:endParaRPr lang="es-ES" sz="1200" dirty="0" smtClean="0"/>
          </a:p>
          <a:p>
            <a:pPr algn="just"/>
            <a:endParaRPr lang="es-ES" sz="1200" dirty="0" smtClean="0"/>
          </a:p>
          <a:p>
            <a:endParaRPr lang="es-ES" sz="1200" b="1" dirty="0" smtClean="0"/>
          </a:p>
          <a:p>
            <a:r>
              <a:rPr lang="es-ES_tradnl" sz="1200" dirty="0" smtClean="0"/>
              <a:t> </a:t>
            </a:r>
            <a:endParaRPr lang="es-ES" sz="1200" dirty="0" smtClean="0"/>
          </a:p>
          <a:p>
            <a:pPr lvl="0"/>
            <a:endParaRPr lang="es-ES" sz="1200" dirty="0" smtClean="0"/>
          </a:p>
          <a:p>
            <a:r>
              <a:rPr lang="es-ES" sz="1200" dirty="0" smtClean="0"/>
              <a:t> </a:t>
            </a:r>
            <a:endParaRPr lang="es-ES" sz="900" b="1" i="1" dirty="0" smtClean="0"/>
          </a:p>
          <a:p>
            <a:pPr algn="just"/>
            <a:endParaRPr lang="es-ES" sz="1050" b="1" dirty="0" smtClean="0"/>
          </a:p>
          <a:p>
            <a:pPr algn="just"/>
            <a:r>
              <a:rPr lang="es-ES_tradnl" sz="900" dirty="0" smtClean="0"/>
              <a:t> </a:t>
            </a:r>
            <a:endParaRPr lang="es-E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_tradnl" sz="900" b="0" i="1" u="sng" strike="noStrike" cap="none" normalizeH="0" baseline="0" dirty="0" smtClean="0">
              <a:ln>
                <a:noFill/>
              </a:ln>
              <a:solidFill>
                <a:srgbClr val="000000"/>
              </a:solidFill>
              <a:effectLst/>
              <a:latin typeface="Leelawadee" pitchFamily="34" charset="-34"/>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179512" y="5445224"/>
            <a:ext cx="6120680" cy="79208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s-ES" sz="1600" b="1" i="0" u="none" strike="noStrike" cap="none" normalizeH="0" baseline="0" dirty="0" smtClean="0">
                <a:ln>
                  <a:noFill/>
                </a:ln>
                <a:solidFill>
                  <a:srgbClr val="595959"/>
                </a:solidFill>
                <a:effectLst/>
                <a:latin typeface="Calibri" pitchFamily="34" charset="0"/>
                <a:cs typeface="Arial" pitchFamily="34" charset="0"/>
              </a:rPr>
              <a:t>Efectos sobre la Gestión</a:t>
            </a:r>
            <a:r>
              <a:rPr lang="es-ES" sz="1600" b="1" dirty="0" smtClean="0">
                <a:solidFill>
                  <a:srgbClr val="595959"/>
                </a:solidFill>
                <a:latin typeface="Calibri" pitchFamily="34" charset="0"/>
                <a:cs typeface="Arial" pitchFamily="34" charset="0"/>
              </a:rPr>
              <a:t>.</a:t>
            </a:r>
          </a:p>
          <a:p>
            <a:pPr marL="0" marR="0" lvl="0" indent="0" algn="l" defTabSz="914400" rtl="0" eaLnBrk="1" fontAlgn="base" latinLnBrk="0" hangingPunct="1">
              <a:lnSpc>
                <a:spcPct val="100000"/>
              </a:lnSpc>
              <a:spcBef>
                <a:spcPct val="0"/>
              </a:spcBef>
              <a:buClrTx/>
              <a:buSzTx/>
              <a:buFontTx/>
              <a:buNone/>
              <a:tabLst/>
            </a:pPr>
            <a:r>
              <a:rPr lang="es-ES" sz="1600" b="1" dirty="0" smtClean="0">
                <a:solidFill>
                  <a:srgbClr val="595959"/>
                </a:solidFill>
                <a:latin typeface="Calibri" pitchFamily="34" charset="0"/>
                <a:cs typeface="Arial" pitchFamily="34" charset="0"/>
              </a:rPr>
              <a:t>Nuevas Unidades Orgánicas.</a:t>
            </a:r>
            <a:endParaRPr lang="es-ES" sz="1600" b="1" dirty="0" smtClean="0">
              <a:solidFill>
                <a:srgbClr val="595959"/>
              </a:solidFill>
              <a:latin typeface="Calibri" pitchFamily="34" charset="0"/>
              <a:cs typeface="Arial" pitchFamily="34" charset="0"/>
            </a:endParaRPr>
          </a:p>
        </p:txBody>
      </p:sp>
      <p:sp>
        <p:nvSpPr>
          <p:cNvPr id="16390" name="Rectangle 6"/>
          <p:cNvSpPr>
            <a:spLocks noChangeArrowheads="1"/>
          </p:cNvSpPr>
          <p:nvPr/>
        </p:nvSpPr>
        <p:spPr bwMode="auto">
          <a:xfrm>
            <a:off x="6372200" y="836712"/>
            <a:ext cx="2592288" cy="5472608"/>
          </a:xfrm>
          <a:prstGeom prst="rect">
            <a:avLst/>
          </a:prstGeom>
          <a:solidFill>
            <a:srgbClr val="FFFFFF"/>
          </a:solidFill>
          <a:ln w="1270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1" i="0" u="none" strike="noStrike" cap="none" normalizeH="0" baseline="0" dirty="0" smtClean="0">
                <a:ln>
                  <a:noFill/>
                </a:ln>
                <a:solidFill>
                  <a:srgbClr val="595959"/>
                </a:solidFill>
                <a:effectLst/>
                <a:latin typeface="Calibri" pitchFamily="34" charset="0"/>
                <a:cs typeface="Arial" pitchFamily="34" charset="0"/>
              </a:rPr>
              <a:t>Consultas y Dudas Habituales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Botón de acción: Comienzo">
            <a:hlinkClick r:id="rId4" action="ppaction://hlinksldjump" highlightClick="1"/>
          </p:cNvPr>
          <p:cNvSpPr/>
          <p:nvPr/>
        </p:nvSpPr>
        <p:spPr>
          <a:xfrm>
            <a:off x="8604448" y="6669360"/>
            <a:ext cx="432048" cy="18864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13" name="12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194875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251520" y="188640"/>
            <a:ext cx="572753" cy="576064"/>
          </a:xfrm>
          <a:prstGeom prst="rect">
            <a:avLst/>
          </a:prstGeom>
          <a:noFill/>
        </p:spPr>
      </p:pic>
      <p:sp>
        <p:nvSpPr>
          <p:cNvPr id="1027" name="Rectangle 3"/>
          <p:cNvSpPr>
            <a:spLocks noChangeArrowheads="1"/>
          </p:cNvSpPr>
          <p:nvPr/>
        </p:nvSpPr>
        <p:spPr bwMode="auto">
          <a:xfrm>
            <a:off x="827584" y="1340768"/>
            <a:ext cx="763284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4800" b="1" dirty="0" smtClean="0">
                <a:solidFill>
                  <a:schemeClr val="tx2">
                    <a:lumMod val="60000"/>
                    <a:lumOff val="40000"/>
                  </a:schemeClr>
                </a:solidFill>
                <a:effectLst>
                  <a:outerShdw blurRad="38100" dist="38100" dir="2700000" algn="tl">
                    <a:srgbClr val="000000">
                      <a:alpha val="43137"/>
                    </a:srgbClr>
                  </a:outerShdw>
                </a:effectLst>
                <a:latin typeface="Batang" pitchFamily="18" charset="-127"/>
                <a:ea typeface="Batang" pitchFamily="18" charset="-127"/>
                <a:cs typeface="Arial" pitchFamily="34" charset="0"/>
              </a:rPr>
              <a:t>Índice</a:t>
            </a:r>
            <a:r>
              <a:rPr kumimoji="0" lang="es-ES" sz="4800" b="1" i="0" u="none" strike="noStrike" cap="none" normalizeH="0" baseline="0" dirty="0" smtClean="0">
                <a:ln>
                  <a:noFill/>
                </a:ln>
                <a:solidFill>
                  <a:schemeClr val="tx2">
                    <a:lumMod val="60000"/>
                    <a:lumOff val="40000"/>
                  </a:schemeClr>
                </a:solidFill>
                <a:effectLst>
                  <a:outerShdw blurRad="38100" dist="38100" dir="2700000" algn="tl">
                    <a:srgbClr val="000000">
                      <a:alpha val="43137"/>
                    </a:srgbClr>
                  </a:outerShdw>
                </a:effectLst>
                <a:latin typeface="Batang" pitchFamily="18" charset="-127"/>
                <a:ea typeface="Batang" pitchFamily="18" charset="-127"/>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sz="3200" b="1" dirty="0" smtClean="0">
                <a:solidFill>
                  <a:schemeClr val="bg1">
                    <a:lumMod val="50000"/>
                  </a:schemeClr>
                </a:solidFill>
                <a:latin typeface="Arial" pitchFamily="34" charset="0"/>
                <a:ea typeface="Calibri" pitchFamily="34" charset="0"/>
                <a:cs typeface="Arial" pitchFamily="34" charset="0"/>
              </a:rPr>
              <a:t>1- Novedades Normas de Ejecución y Funcionamiento</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3200" b="1" dirty="0" smtClean="0">
              <a:solidFill>
                <a:schemeClr val="bg1">
                  <a:lumMod val="50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sz="3200" b="1" dirty="0" smtClean="0">
                <a:solidFill>
                  <a:schemeClr val="bg1">
                    <a:lumMod val="50000"/>
                  </a:schemeClr>
                </a:solidFill>
                <a:latin typeface="Arial" pitchFamily="34" charset="0"/>
                <a:ea typeface="Calibri" pitchFamily="34" charset="0"/>
                <a:cs typeface="Arial" pitchFamily="34" charset="0"/>
              </a:rPr>
              <a:t>2- Principales Novedades en Gestión</a:t>
            </a:r>
            <a:endParaRPr lang="es-ES" sz="3200" b="1" dirty="0">
              <a:solidFill>
                <a:schemeClr val="bg1">
                  <a:lumMod val="50000"/>
                </a:schemeClr>
              </a:solidFill>
              <a:latin typeface="Arial" pitchFamily="34" charset="0"/>
              <a:ea typeface="Calibri" pitchFamily="34" charset="0"/>
              <a:cs typeface="Arial" pitchFamily="34" charset="0"/>
            </a:endParaRPr>
          </a:p>
        </p:txBody>
      </p:sp>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251520" y="188640"/>
            <a:ext cx="572753" cy="576064"/>
          </a:xfrm>
          <a:prstGeom prst="rect">
            <a:avLst/>
          </a:prstGeom>
          <a:noFill/>
        </p:spPr>
      </p:pic>
      <p:sp>
        <p:nvSpPr>
          <p:cNvPr id="1027" name="Rectangle 3"/>
          <p:cNvSpPr>
            <a:spLocks noChangeArrowheads="1"/>
          </p:cNvSpPr>
          <p:nvPr/>
        </p:nvSpPr>
        <p:spPr bwMode="auto">
          <a:xfrm>
            <a:off x="827584" y="1956320"/>
            <a:ext cx="763284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Batang" pitchFamily="18" charset="-127"/>
              <a:ea typeface="Batang" pitchFamily="18" charset="-127"/>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sz="3200" b="1" dirty="0" smtClean="0">
                <a:solidFill>
                  <a:schemeClr val="bg1">
                    <a:lumMod val="50000"/>
                  </a:schemeClr>
                </a:solidFill>
                <a:latin typeface="Arial" pitchFamily="34" charset="0"/>
                <a:ea typeface="Calibri" pitchFamily="34" charset="0"/>
                <a:cs typeface="Arial" pitchFamily="34" charset="0"/>
              </a:rPr>
              <a:t>1- Novedades Normas de Ejecución y Funcionamiento</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3200" b="1" dirty="0" smtClean="0">
              <a:solidFill>
                <a:schemeClr val="bg1">
                  <a:lumMod val="50000"/>
                </a:schemeClr>
              </a:solidFill>
              <a:latin typeface="Arial" pitchFamily="34" charset="0"/>
              <a:ea typeface="Calibri" pitchFamily="34" charset="0"/>
              <a:cs typeface="Arial" pitchFamily="34" charset="0"/>
            </a:endParaRPr>
          </a:p>
        </p:txBody>
      </p:sp>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630039" rIns="539580" bIns="899829" numCol="1" anchor="ctr" anchorCtr="0" compatLnSpc="1">
            <a:prstTxWarp prst="textNoShape">
              <a:avLst/>
            </a:prstTxWarp>
            <a:spAutoFit/>
          </a:bodyPr>
          <a:lstStyle/>
          <a:p>
            <a:endParaRPr lang="es-ES" dirty="0"/>
          </a:p>
        </p:txBody>
      </p:sp>
      <p:pic>
        <p:nvPicPr>
          <p:cNvPr id="1025" name="Imagen 1"/>
          <p:cNvPicPr>
            <a:picLocks noChangeAspect="1" noChangeArrowheads="1"/>
          </p:cNvPicPr>
          <p:nvPr/>
        </p:nvPicPr>
        <p:blipFill>
          <a:blip r:embed="rId3" cstate="print"/>
          <a:srcRect/>
          <a:stretch>
            <a:fillRect/>
          </a:stretch>
        </p:blipFill>
        <p:spPr bwMode="auto">
          <a:xfrm>
            <a:off x="251520" y="188640"/>
            <a:ext cx="572753" cy="576064"/>
          </a:xfrm>
          <a:prstGeom prst="rect">
            <a:avLst/>
          </a:prstGeom>
          <a:noFill/>
        </p:spPr>
      </p:pic>
      <p:sp>
        <p:nvSpPr>
          <p:cNvPr id="1027" name="Rectangle 3"/>
          <p:cNvSpPr>
            <a:spLocks noChangeArrowheads="1"/>
          </p:cNvSpPr>
          <p:nvPr/>
        </p:nvSpPr>
        <p:spPr bwMode="auto">
          <a:xfrm>
            <a:off x="251520" y="2970823"/>
            <a:ext cx="835292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t/>
            </a:r>
            <a:br>
              <a:rPr kumimoji="0" lang="es-ES" sz="4000" b="1" i="0" u="none" strike="noStrike" cap="none" normalizeH="0" baseline="0" dirty="0" smtClean="0">
                <a:ln>
                  <a:noFill/>
                </a:ln>
                <a:solidFill>
                  <a:srgbClr val="548DD4"/>
                </a:solidFill>
                <a:effectLst/>
                <a:latin typeface="Arial" pitchFamily="34" charset="0"/>
                <a:ea typeface="Calibri" pitchFamily="34" charset="0"/>
                <a:cs typeface="Arial" pitchFamily="34" charset="0"/>
              </a:rPr>
            </a:b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2015</a:t>
            </a:r>
            <a:endParaRPr lang="es-ES" dirty="0"/>
          </a:p>
        </p:txBody>
      </p:sp>
      <p:sp>
        <p:nvSpPr>
          <p:cNvPr id="6" name="5 Rectángulo"/>
          <p:cNvSpPr/>
          <p:nvPr/>
        </p:nvSpPr>
        <p:spPr>
          <a:xfrm>
            <a:off x="611560" y="1700808"/>
            <a:ext cx="7992888"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4000" b="1" dirty="0" smtClean="0">
                <a:solidFill>
                  <a:schemeClr val="tx1">
                    <a:lumMod val="50000"/>
                    <a:lumOff val="50000"/>
                  </a:schemeClr>
                </a:solidFill>
              </a:rPr>
              <a:t>Exposición de las Principales Modificaciones de las Normas de Ejecución y Funcionamiento del Presupuesto </a:t>
            </a:r>
            <a:r>
              <a:rPr lang="es-ES" sz="4000" b="1" dirty="0" smtClean="0">
                <a:solidFill>
                  <a:schemeClr val="tx2">
                    <a:lumMod val="60000"/>
                    <a:lumOff val="40000"/>
                  </a:schemeClr>
                </a:solidFill>
              </a:rPr>
              <a:t>2018</a:t>
            </a:r>
            <a:endParaRPr lang="es-ES" sz="4000" b="1" dirty="0">
              <a:solidFill>
                <a:schemeClr val="tx2">
                  <a:lumMod val="60000"/>
                  <a:lumOff val="40000"/>
                </a:schemeClr>
              </a:solidFill>
            </a:endParaRPr>
          </a:p>
        </p:txBody>
      </p:sp>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2234043778"/>
              </p:ext>
            </p:extLst>
          </p:nvPr>
        </p:nvGraphicFramePr>
        <p:xfrm>
          <a:off x="457469" y="1006637"/>
          <a:ext cx="8640960" cy="5230675"/>
        </p:xfrm>
        <a:graphic>
          <a:graphicData uri="http://schemas.openxmlformats.org/drawingml/2006/table">
            <a:tbl>
              <a:tblPr/>
              <a:tblGrid>
                <a:gridCol w="1758559"/>
                <a:gridCol w="5301483"/>
                <a:gridCol w="1580918"/>
              </a:tblGrid>
              <a:tr h="400778">
                <a:tc>
                  <a:txBody>
                    <a:bodyPr/>
                    <a:lstStyle/>
                    <a:p>
                      <a:pPr algn="ctr">
                        <a:lnSpc>
                          <a:spcPct val="150000"/>
                        </a:lnSpc>
                        <a:spcBef>
                          <a:spcPts val="600"/>
                        </a:spcBef>
                        <a:spcAft>
                          <a:spcPts val="600"/>
                        </a:spcAft>
                        <a:tabLst>
                          <a:tab pos="450215" algn="l"/>
                        </a:tabLst>
                      </a:pPr>
                      <a:r>
                        <a:rPr lang="es-ES" sz="1400" b="1" dirty="0">
                          <a:solidFill>
                            <a:schemeClr val="bg1"/>
                          </a:solidFill>
                          <a:effectLst>
                            <a:outerShdw blurRad="38100" dist="38100" dir="2700000" algn="tl">
                              <a:srgbClr val="000000">
                                <a:alpha val="43137"/>
                              </a:srgbClr>
                            </a:outerShdw>
                          </a:effectLst>
                          <a:latin typeface="Arial"/>
                          <a:ea typeface="Calibri"/>
                          <a:cs typeface="Times New Roman"/>
                        </a:rPr>
                        <a:t>Modificación </a:t>
                      </a:r>
                      <a:endParaRPr lang="es-ES" sz="14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400" b="1" dirty="0">
                          <a:solidFill>
                            <a:schemeClr val="bg1"/>
                          </a:solidFill>
                          <a:effectLst>
                            <a:outerShdw blurRad="38100" dist="38100" dir="2700000" algn="tl">
                              <a:srgbClr val="000000">
                                <a:alpha val="43137"/>
                              </a:srgbClr>
                            </a:outerShdw>
                          </a:effectLst>
                          <a:latin typeface="Arial"/>
                          <a:ea typeface="Calibri"/>
                          <a:cs typeface="Times New Roman"/>
                        </a:rPr>
                        <a:t>Novedad</a:t>
                      </a:r>
                      <a:endParaRPr lang="es-ES" sz="14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400" b="1" dirty="0">
                          <a:solidFill>
                            <a:schemeClr val="bg1"/>
                          </a:solidFill>
                          <a:effectLst>
                            <a:outerShdw blurRad="38100" dist="38100" dir="2700000" algn="tl">
                              <a:srgbClr val="000000">
                                <a:alpha val="43137"/>
                              </a:srgbClr>
                            </a:outerShdw>
                          </a:effectLst>
                          <a:latin typeface="Arial"/>
                          <a:ea typeface="Calibri"/>
                          <a:cs typeface="Times New Roman"/>
                        </a:rPr>
                        <a:t>Detalle Modificación</a:t>
                      </a:r>
                      <a:endParaRPr lang="es-ES" sz="14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1520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0" kern="1200" cap="all" baseline="0" dirty="0" smtClean="0">
                          <a:solidFill>
                            <a:schemeClr val="tx1"/>
                          </a:solidFill>
                          <a:latin typeface="+mn-lt"/>
                          <a:ea typeface="Calibri"/>
                          <a:cs typeface="Times New Roman"/>
                        </a:rPr>
                        <a:t>ARTÍCULO 5: </a:t>
                      </a:r>
                      <a:r>
                        <a:rPr lang="es-ES_tradnl" sz="1200" b="0" i="0" kern="1200" cap="all" dirty="0" smtClean="0">
                          <a:solidFill>
                            <a:schemeClr val="tx1"/>
                          </a:solidFill>
                          <a:effectLst/>
                          <a:latin typeface="+mn-lt"/>
                          <a:ea typeface="+mn-ea"/>
                          <a:cs typeface="+mn-cs"/>
                        </a:rPr>
                        <a:t>Carácter Anual de los Créditos</a:t>
                      </a:r>
                      <a:endParaRPr lang="es-ES" sz="1200" b="0" i="0" kern="1200" cap="all" dirty="0" smtClean="0">
                        <a:solidFill>
                          <a:schemeClr val="tx1"/>
                        </a:solidFill>
                        <a:effectLst/>
                        <a:latin typeface="+mn-lt"/>
                        <a:ea typeface="+mn-ea"/>
                        <a:cs typeface="+mn-cs"/>
                      </a:endParaRPr>
                    </a:p>
                    <a:p>
                      <a:endParaRPr lang="es-ES" sz="1200" kern="1200" cap="all" baseline="0" dirty="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2" algn="just">
                        <a:buFont typeface="Wingdings" pitchFamily="2" charset="2"/>
                        <a:buChar char="ü"/>
                      </a:pPr>
                      <a:r>
                        <a:rPr lang="es-ES" sz="2000" b="0" baseline="0" dirty="0" smtClean="0">
                          <a:solidFill>
                            <a:schemeClr val="tx1"/>
                          </a:solidFill>
                        </a:rPr>
                        <a:t> </a:t>
                      </a:r>
                      <a:r>
                        <a:rPr lang="es-ES" sz="2000" b="0" baseline="0" dirty="0" err="1" smtClean="0">
                          <a:solidFill>
                            <a:schemeClr val="tx1"/>
                          </a:solidFill>
                        </a:rPr>
                        <a:t>Concrección</a:t>
                      </a:r>
                      <a:r>
                        <a:rPr lang="es-ES" sz="2000" b="0" baseline="0" dirty="0" smtClean="0">
                          <a:solidFill>
                            <a:schemeClr val="tx1"/>
                          </a:solidFill>
                        </a:rPr>
                        <a:t> de la aplicación de la Regla </a:t>
                      </a:r>
                      <a:r>
                        <a:rPr lang="es-ES" sz="2000" b="0" baseline="0" dirty="0" err="1" smtClean="0">
                          <a:solidFill>
                            <a:schemeClr val="tx1"/>
                          </a:solidFill>
                        </a:rPr>
                        <a:t>Ejeccución</a:t>
                      </a:r>
                      <a:r>
                        <a:rPr lang="es-ES" sz="2000" b="0" baseline="0" dirty="0" smtClean="0">
                          <a:solidFill>
                            <a:schemeClr val="tx1"/>
                          </a:solidFill>
                        </a:rPr>
                        <a:t> a 1 de octubre, para cada Unidad Orgánica, a nivel de Bolsa de Vinculación.</a:t>
                      </a:r>
                      <a:endParaRPr lang="es-ES" sz="2000" b="0" dirty="0" smtClean="0">
                        <a:solidFill>
                          <a:schemeClr val="tx1"/>
                        </a:solidFill>
                      </a:endParaRPr>
                    </a:p>
                    <a:p>
                      <a:pPr marL="0" lvl="2" algn="just"/>
                      <a:endParaRPr lang="es-ES" sz="2000" b="0" dirty="0" smtClean="0">
                        <a:solidFill>
                          <a:schemeClr val="tx1"/>
                        </a:solidFill>
                      </a:endParaRPr>
                    </a:p>
                    <a:p>
                      <a:pPr marL="0" lvl="2" algn="just">
                        <a:buFont typeface="Wingdings" pitchFamily="2" charset="2"/>
                        <a:buChar char="ü"/>
                      </a:pPr>
                      <a:r>
                        <a:rPr lang="es-ES" sz="2000" b="0" dirty="0" smtClean="0">
                          <a:solidFill>
                            <a:schemeClr val="tx1"/>
                          </a:solidFill>
                        </a:rPr>
                        <a:t>Prudencia cumplimiento Principio de Estabilidad Presupuestaria.</a:t>
                      </a:r>
                    </a:p>
                    <a:p>
                      <a:pPr marL="0" lvl="2" algn="just">
                        <a:buFont typeface="Wingdings" pitchFamily="2" charset="2"/>
                        <a:buChar char="ü"/>
                      </a:pPr>
                      <a:r>
                        <a:rPr lang="es-ES" sz="2000" b="0" dirty="0" smtClean="0">
                          <a:solidFill>
                            <a:schemeClr val="tx1"/>
                          </a:solidFill>
                        </a:rPr>
                        <a:t>Ajustes de créditos reprogramados, mediante baja presupuestaria.</a:t>
                      </a:r>
                      <a:endParaRPr lang="es-ES" sz="20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2000" b="0" kern="1200" baseline="0" dirty="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tabLst>
                          <a:tab pos="450215" algn="l"/>
                        </a:tabLst>
                      </a:pPr>
                      <a:r>
                        <a:rPr lang="es-ES" sz="1400" b="1" u="sng"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hlinkClick r:id="rId4" action="ppaction://hlinksldjump"/>
                        </a:rPr>
                        <a:t>Artícu</a:t>
                      </a:r>
                      <a:r>
                        <a:rPr lang="es-ES" sz="1400" b="1" u="sng" kern="1200"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hlinkClick r:id="rId4" action="ppaction://hlinksldjump"/>
                        </a:rPr>
                        <a:t>lo 5</a:t>
                      </a:r>
                      <a:endParaRPr lang="es-ES" sz="1400" b="1" u="sng" kern="1200" dirty="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835">
                <a:tc>
                  <a:txBody>
                    <a:bodyPr/>
                    <a:lstStyle/>
                    <a:p>
                      <a:r>
                        <a:rPr lang="es-ES" sz="1200" kern="1200" cap="all" baseline="0" dirty="0" smtClean="0">
                          <a:solidFill>
                            <a:schemeClr val="tx1"/>
                          </a:solidFill>
                          <a:latin typeface="+mn-lt"/>
                          <a:ea typeface="Calibri"/>
                          <a:cs typeface="Times New Roman"/>
                        </a:rPr>
                        <a:t>ARTÍCULOS 8: Bajas por Anulación</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600"/>
                        </a:spcBef>
                        <a:spcAft>
                          <a:spcPts val="600"/>
                        </a:spcAft>
                        <a:tabLst>
                          <a:tab pos="450215" algn="l"/>
                        </a:tabLst>
                      </a:pPr>
                      <a:r>
                        <a:rPr lang="es-ES" sz="2000" b="0" kern="1200" baseline="0" dirty="0" smtClean="0">
                          <a:solidFill>
                            <a:schemeClr val="tx1"/>
                          </a:solidFill>
                          <a:latin typeface="+mn-lt"/>
                          <a:ea typeface="Calibri"/>
                          <a:cs typeface="Times New Roman"/>
                        </a:rPr>
                        <a:t>Regularización por efectos fiscales sobre los créditos.</a:t>
                      </a:r>
                      <a:endParaRPr lang="es-ES" sz="2000" b="0" kern="1200" baseline="0" dirty="0" smtClean="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400" b="1" u="sng"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rPr>
                        <a:t>Artículo</a:t>
                      </a:r>
                      <a:r>
                        <a:rPr lang="es-ES" sz="1400" b="1" u="sng" baseline="0"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rPr>
                        <a:t> 8</a:t>
                      </a:r>
                      <a:endParaRPr lang="es-ES" sz="1400" b="1" u="sng"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endParaRPr>
                    </a:p>
                    <a:p>
                      <a:pPr algn="ctr">
                        <a:lnSpc>
                          <a:spcPct val="150000"/>
                        </a:lnSpc>
                        <a:spcBef>
                          <a:spcPts val="600"/>
                        </a:spcBef>
                        <a:spcAft>
                          <a:spcPts val="600"/>
                        </a:spcAft>
                        <a:tabLst>
                          <a:tab pos="450215" algn="l"/>
                        </a:tabLst>
                      </a:pPr>
                      <a:endParaRPr lang="es-ES" sz="1400" b="1" dirty="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83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S" sz="1200" kern="1200" cap="all" baseline="0" dirty="0" smtClean="0">
                          <a:solidFill>
                            <a:schemeClr val="tx1"/>
                          </a:solidFill>
                          <a:latin typeface="+mn-lt"/>
                          <a:ea typeface="Calibri"/>
                          <a:cs typeface="Times New Roman"/>
                        </a:rPr>
                        <a:t>Artículo 12: Incorporaciones de Remanentes de Créditos</a:t>
                      </a:r>
                    </a:p>
                    <a:p>
                      <a:pPr marL="0" marR="0" indent="0" algn="l" defTabSz="914400" rtl="0" eaLnBrk="1" fontAlgn="auto" latinLnBrk="0" hangingPunct="1">
                        <a:lnSpc>
                          <a:spcPct val="115000"/>
                        </a:lnSpc>
                        <a:spcBef>
                          <a:spcPts val="0"/>
                        </a:spcBef>
                        <a:spcAft>
                          <a:spcPts val="0"/>
                        </a:spcAft>
                        <a:buClrTx/>
                        <a:buSzTx/>
                        <a:buFontTx/>
                        <a:buNone/>
                        <a:tabLst/>
                        <a:defRPr/>
                      </a:pPr>
                      <a:endParaRPr lang="es-ES" sz="1200" kern="1200" baseline="0" dirty="0" smtClean="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s-ES" sz="2000" b="0" kern="1200" baseline="0" dirty="0" smtClean="0">
                          <a:solidFill>
                            <a:schemeClr val="tx1"/>
                          </a:solidFill>
                          <a:latin typeface="+mn-lt"/>
                          <a:ea typeface="Calibri"/>
                          <a:cs typeface="Times New Roman"/>
                        </a:rPr>
                        <a:t>Incorporación de Remanentes en Proyectos de PAR y CAR que se encuentren en ejecución.</a:t>
                      </a:r>
                      <a:endParaRPr lang="es-ES" sz="2000" b="0" kern="1200" baseline="0" dirty="0" smtClean="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400" b="1"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hlinkClick r:id="rId5" action="ppaction://hlinksldjump"/>
                        </a:rPr>
                        <a:t>Artículo</a:t>
                      </a:r>
                      <a:r>
                        <a:rPr lang="es-ES" sz="1400" b="1" baseline="0"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hlinkClick r:id="rId5" action="ppaction://hlinksldjump"/>
                        </a:rPr>
                        <a:t> 12</a:t>
                      </a:r>
                      <a:endParaRPr lang="es-ES" sz="1400" b="1" dirty="0" smtClean="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endParaRPr>
                    </a:p>
                    <a:p>
                      <a:pPr marL="0" marR="0" indent="0" algn="l" defTabSz="914400" rtl="0" eaLnBrk="1" fontAlgn="auto" latinLnBrk="0" hangingPunct="1">
                        <a:lnSpc>
                          <a:spcPct val="150000"/>
                        </a:lnSpc>
                        <a:spcBef>
                          <a:spcPts val="600"/>
                        </a:spcBef>
                        <a:spcAft>
                          <a:spcPts val="600"/>
                        </a:spcAft>
                        <a:buClrTx/>
                        <a:buSzTx/>
                        <a:buFontTx/>
                        <a:buNone/>
                        <a:tabLst>
                          <a:tab pos="450215" algn="l"/>
                        </a:tabLst>
                        <a:defRPr/>
                      </a:pPr>
                      <a:endParaRPr lang="es-ES" sz="1400" kern="1200" baseline="0" dirty="0">
                        <a:solidFill>
                          <a:schemeClr val="tx2">
                            <a:lumMod val="60000"/>
                            <a:lumOff val="40000"/>
                          </a:schemeClr>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2270325039"/>
              </p:ext>
            </p:extLst>
          </p:nvPr>
        </p:nvGraphicFramePr>
        <p:xfrm>
          <a:off x="251520" y="1183818"/>
          <a:ext cx="8640960" cy="4206240"/>
        </p:xfrm>
        <a:graphic>
          <a:graphicData uri="http://schemas.openxmlformats.org/drawingml/2006/table">
            <a:tbl>
              <a:tblPr/>
              <a:tblGrid>
                <a:gridCol w="1758559"/>
                <a:gridCol w="5586257"/>
                <a:gridCol w="1296144"/>
              </a:tblGrid>
              <a:tr h="400778">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Modificación </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Novedad</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Detalle Modificación</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535326">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ARTÍCULO 13: </a:t>
                      </a:r>
                      <a:r>
                        <a:rPr lang="es-ES_tradnl" sz="1200" kern="1200" cap="all" baseline="0" dirty="0" smtClean="0">
                          <a:solidFill>
                            <a:schemeClr val="tx1"/>
                          </a:solidFill>
                          <a:effectLst/>
                          <a:latin typeface="+mn-lt"/>
                          <a:ea typeface="+mn-ea"/>
                          <a:cs typeface="+mn-cs"/>
                        </a:rPr>
                        <a:t>Tramitación y Autorización de las Modificaciones del Presupuesto</a:t>
                      </a:r>
                      <a:endParaRPr lang="es-ES" sz="1200" kern="1200" cap="all" baseline="0" dirty="0" smtClean="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0100" lvl="2" indent="-342900" algn="just">
                        <a:buFont typeface="Arial" panose="020B0604020202020204" pitchFamily="34" charset="0"/>
                        <a:buChar char="•"/>
                      </a:pPr>
                      <a:endParaRPr lang="es-ES" sz="2400" b="0" dirty="0" smtClean="0">
                        <a:solidFill>
                          <a:schemeClr val="tx1"/>
                        </a:solidFill>
                      </a:endParaRPr>
                    </a:p>
                    <a:p>
                      <a:pPr marL="285750" lvl="2" indent="-285750" algn="just">
                        <a:buFont typeface="Arial" panose="020B0604020202020204" pitchFamily="34" charset="0"/>
                        <a:buChar char="•"/>
                      </a:pPr>
                      <a:r>
                        <a:rPr lang="es-ES" sz="2400" b="0" dirty="0" smtClean="0">
                          <a:solidFill>
                            <a:schemeClr val="tx1"/>
                          </a:solidFill>
                        </a:rPr>
                        <a:t>Adaptación de competencias par</a:t>
                      </a:r>
                      <a:r>
                        <a:rPr lang="es-ES" sz="2400" b="0" baseline="0" dirty="0" smtClean="0">
                          <a:solidFill>
                            <a:schemeClr val="tx1"/>
                          </a:solidFill>
                        </a:rPr>
                        <a:t>a evitar imputaciones de </a:t>
                      </a:r>
                      <a:r>
                        <a:rPr lang="es-ES" sz="2400" b="0" baseline="0" dirty="0" err="1" smtClean="0">
                          <a:solidFill>
                            <a:schemeClr val="tx1"/>
                          </a:solidFill>
                        </a:rPr>
                        <a:t>inventariable</a:t>
                      </a:r>
                      <a:r>
                        <a:rPr lang="es-ES" sz="2400" b="0" baseline="0" dirty="0" smtClean="0">
                          <a:solidFill>
                            <a:schemeClr val="tx1"/>
                          </a:solidFill>
                        </a:rPr>
                        <a:t> al económico 24000</a:t>
                      </a:r>
                      <a:endParaRPr lang="es-ES" sz="2400" b="0" dirty="0" smtClean="0">
                        <a:solidFill>
                          <a:schemeClr val="tx1"/>
                        </a:solidFill>
                      </a:endParaRPr>
                    </a:p>
                    <a:p>
                      <a:pPr marL="285750" lvl="2" indent="-285750" algn="just">
                        <a:buFont typeface="Arial" panose="020B0604020202020204" pitchFamily="34" charset="0"/>
                        <a:buChar char="•"/>
                      </a:pPr>
                      <a:endParaRPr lang="es-ES" sz="2400" b="0" dirty="0" smtClean="0">
                        <a:solidFill>
                          <a:schemeClr val="tx1"/>
                        </a:solidFill>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rPr>
                        <a:t>Artículo</a:t>
                      </a:r>
                      <a:r>
                        <a:rPr lang="es-ES" sz="1200" b="1" u="sng" baseline="0" dirty="0" smtClean="0">
                          <a:solidFill>
                            <a:srgbClr val="0000FF"/>
                          </a:solidFill>
                          <a:effectLst>
                            <a:outerShdw blurRad="38100" dist="38100" dir="2700000" algn="tl">
                              <a:srgbClr val="000000">
                                <a:alpha val="43137"/>
                              </a:srgbClr>
                            </a:outerShdw>
                          </a:effectLst>
                          <a:latin typeface="+mn-lt"/>
                          <a:ea typeface="Calibri"/>
                          <a:cs typeface="Times New Roman"/>
                        </a:rPr>
                        <a:t> </a:t>
                      </a:r>
                      <a:r>
                        <a:rPr lang="es-ES" sz="1200" b="1" u="sng" baseline="0" dirty="0" smtClean="0">
                          <a:solidFill>
                            <a:srgbClr val="0000FF"/>
                          </a:solidFill>
                          <a:effectLst>
                            <a:outerShdw blurRad="38100" dist="38100" dir="2700000" algn="tl">
                              <a:srgbClr val="000000">
                                <a:alpha val="43137"/>
                              </a:srgbClr>
                            </a:outerShdw>
                          </a:effectLst>
                          <a:latin typeface="+mn-lt"/>
                          <a:ea typeface="Calibri"/>
                          <a:cs typeface="Times New Roman"/>
                        </a:rPr>
                        <a:t>13.3.d</a:t>
                      </a:r>
                      <a:endParaRPr lang="es-ES" sz="1200" b="1" u="sng" baseline="0" dirty="0" smtClean="0">
                        <a:solidFill>
                          <a:srgbClr val="0000FF"/>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74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kern="1200" cap="all" baseline="0" dirty="0" smtClean="0">
                          <a:solidFill>
                            <a:schemeClr val="tx1"/>
                          </a:solidFill>
                          <a:latin typeface="+mn-lt"/>
                          <a:ea typeface="Calibri"/>
                          <a:cs typeface="Times New Roman"/>
                        </a:rPr>
                        <a:t>Artículo </a:t>
                      </a:r>
                      <a:r>
                        <a:rPr lang="es-ES" sz="1200" kern="1200" cap="all" baseline="0" dirty="0" smtClean="0">
                          <a:solidFill>
                            <a:schemeClr val="tx1"/>
                          </a:solidFill>
                          <a:latin typeface="+mn-lt"/>
                          <a:ea typeface="Calibri"/>
                          <a:cs typeface="Times New Roman"/>
                        </a:rPr>
                        <a:t>14. Estructura orgánica de la gestión del gasto</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2" indent="-285750" algn="just">
                        <a:buFont typeface="Arial" panose="020B0604020202020204" pitchFamily="34" charset="0"/>
                        <a:buChar char="•"/>
                      </a:pPr>
                      <a:r>
                        <a:rPr lang="es-ES" sz="2400" b="0" dirty="0" smtClean="0">
                          <a:solidFill>
                            <a:schemeClr val="tx1"/>
                          </a:solidFill>
                        </a:rPr>
                        <a:t>Obligaciones</a:t>
                      </a:r>
                      <a:r>
                        <a:rPr lang="es-ES" sz="2400" b="0" baseline="0" dirty="0" smtClean="0">
                          <a:solidFill>
                            <a:schemeClr val="tx1"/>
                          </a:solidFill>
                        </a:rPr>
                        <a:t> en la Liquidación de Actividades Finalistas.</a:t>
                      </a:r>
                      <a:endParaRPr lang="es-ES" sz="2400" b="0" dirty="0" smtClean="0">
                        <a:solidFill>
                          <a:schemeClr val="tx1"/>
                        </a:solidFill>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rPr>
                        <a:t>Artículo </a:t>
                      </a:r>
                      <a:r>
                        <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rPr>
                        <a:t>14.4</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810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kern="1200" cap="all" baseline="0" dirty="0" smtClean="0">
                          <a:solidFill>
                            <a:schemeClr val="tx1"/>
                          </a:solidFill>
                          <a:latin typeface="+mn-lt"/>
                          <a:ea typeface="Calibri"/>
                          <a:cs typeface="Times New Roman"/>
                        </a:rPr>
                        <a:t>Artículo 15: Competencia para la gestión de gastos</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2" indent="-285750" algn="just">
                        <a:buFont typeface="Arial" panose="020B0604020202020204" pitchFamily="34" charset="0"/>
                        <a:buChar char="•"/>
                      </a:pPr>
                      <a:r>
                        <a:rPr lang="es-ES" sz="2400" b="0" dirty="0" smtClean="0">
                          <a:solidFill>
                            <a:schemeClr val="tx1"/>
                          </a:solidFill>
                        </a:rPr>
                        <a:t>Efectos del Cese en Servicio Activo de responsables de Centros de gastos finalistas.</a:t>
                      </a:r>
                      <a:endParaRPr lang="es-ES" sz="2400" b="0" dirty="0" smtClean="0">
                        <a:solidFill>
                          <a:schemeClr val="tx1"/>
                        </a:solidFill>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rPr>
                        <a:t>Artículo</a:t>
                      </a:r>
                      <a:r>
                        <a:rPr lang="es-ES" sz="1200" b="1" u="sng" baseline="0" dirty="0" smtClean="0">
                          <a:solidFill>
                            <a:srgbClr val="0000FF"/>
                          </a:solidFill>
                          <a:effectLst>
                            <a:outerShdw blurRad="38100" dist="38100" dir="2700000" algn="tl">
                              <a:srgbClr val="000000">
                                <a:alpha val="43137"/>
                              </a:srgbClr>
                            </a:outerShdw>
                          </a:effectLst>
                          <a:latin typeface="+mn-lt"/>
                          <a:ea typeface="Calibri"/>
                          <a:cs typeface="Times New Roman"/>
                        </a:rPr>
                        <a:t> 15</a:t>
                      </a:r>
                      <a:endPar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1184011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87623" y="-346858"/>
            <a:ext cx="7956377" cy="2160361"/>
          </a:xfrm>
          <a:prstGeom prst="rect">
            <a:avLst/>
          </a:prstGeom>
          <a:noFill/>
          <a:ln w="9525">
            <a:noFill/>
            <a:miter lim="800000"/>
            <a:headEnd/>
            <a:tailEnd/>
          </a:ln>
          <a:effectLst/>
        </p:spPr>
        <p:txBody>
          <a:bodyPr vert="horz" wrap="square" lIns="91440" tIns="630039" rIns="539580" bIns="899829" numCol="1" anchor="ctr" anchorCtr="0" compatLnSpc="1">
            <a:prstTxWarp prst="textNoShape">
              <a:avLst/>
            </a:prstTxWarp>
            <a:spAutoFit/>
          </a:bodyPr>
          <a:lstStyle/>
          <a:p>
            <a:pPr algn="ctr"/>
            <a:r>
              <a:rPr lang="es-ES" sz="2000" b="1" dirty="0" smtClean="0">
                <a:solidFill>
                  <a:schemeClr val="tx1">
                    <a:lumMod val="50000"/>
                    <a:lumOff val="50000"/>
                  </a:schemeClr>
                </a:solidFill>
              </a:rPr>
              <a:t>Exposición de las Principales Modificaciones de las Normas de Ejecución y Funcionamiento del Presupuesto 2018</a:t>
            </a:r>
            <a:endParaRPr lang="es-ES" sz="2000" b="1" dirty="0">
              <a:solidFill>
                <a:schemeClr val="tx1">
                  <a:lumMod val="50000"/>
                  <a:lumOff val="50000"/>
                </a:schemeClr>
              </a:solidFill>
            </a:endParaRPr>
          </a:p>
        </p:txBody>
      </p:sp>
      <p:pic>
        <p:nvPicPr>
          <p:cNvPr id="1025" name="Imagen 1"/>
          <p:cNvPicPr>
            <a:picLocks noChangeAspect="1" noChangeArrowheads="1"/>
          </p:cNvPicPr>
          <p:nvPr/>
        </p:nvPicPr>
        <p:blipFill>
          <a:blip r:embed="rId3" cstate="print"/>
          <a:srcRect/>
          <a:stretch>
            <a:fillRect/>
          </a:stretch>
        </p:blipFill>
        <p:spPr bwMode="auto">
          <a:xfrm>
            <a:off x="107504" y="108124"/>
            <a:ext cx="756591" cy="760965"/>
          </a:xfrm>
          <a:prstGeom prst="rect">
            <a:avLst/>
          </a:prstGeom>
          <a:noFill/>
        </p:spPr>
      </p:pic>
      <p:graphicFrame>
        <p:nvGraphicFramePr>
          <p:cNvPr id="6" name="5 Tabla"/>
          <p:cNvGraphicFramePr>
            <a:graphicFrameLocks noGrp="1"/>
          </p:cNvGraphicFramePr>
          <p:nvPr>
            <p:extLst>
              <p:ext uri="{D42A27DB-BD31-4B8C-83A1-F6EECF244321}">
                <p14:modId xmlns:p14="http://schemas.microsoft.com/office/powerpoint/2010/main" val="1061016209"/>
              </p:ext>
            </p:extLst>
          </p:nvPr>
        </p:nvGraphicFramePr>
        <p:xfrm>
          <a:off x="251520" y="959734"/>
          <a:ext cx="8640960" cy="5277578"/>
        </p:xfrm>
        <a:graphic>
          <a:graphicData uri="http://schemas.openxmlformats.org/drawingml/2006/table">
            <a:tbl>
              <a:tblPr/>
              <a:tblGrid>
                <a:gridCol w="1758559"/>
                <a:gridCol w="5301483"/>
                <a:gridCol w="1580918"/>
              </a:tblGrid>
              <a:tr h="400778">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Modificación </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Novedad</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50000"/>
                        </a:lnSpc>
                        <a:spcBef>
                          <a:spcPts val="600"/>
                        </a:spcBef>
                        <a:spcAft>
                          <a:spcPts val="600"/>
                        </a:spcAft>
                        <a:tabLst>
                          <a:tab pos="450215" algn="l"/>
                        </a:tabLst>
                      </a:pPr>
                      <a:r>
                        <a:rPr lang="es-ES" sz="1200" b="1" dirty="0">
                          <a:solidFill>
                            <a:schemeClr val="bg1"/>
                          </a:solidFill>
                          <a:effectLst>
                            <a:outerShdw blurRad="38100" dist="38100" dir="2700000" algn="tl">
                              <a:srgbClr val="000000">
                                <a:alpha val="43137"/>
                              </a:srgbClr>
                            </a:outerShdw>
                          </a:effectLst>
                          <a:latin typeface="Arial"/>
                          <a:ea typeface="Calibri"/>
                          <a:cs typeface="Times New Roman"/>
                        </a:rPr>
                        <a:t>Detalle Modificación</a:t>
                      </a:r>
                      <a:endParaRPr lang="es-ES" sz="12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697962">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kern="1200" baseline="0" dirty="0" smtClean="0">
                          <a:solidFill>
                            <a:schemeClr val="tx1"/>
                          </a:solidFill>
                          <a:latin typeface="+mn-lt"/>
                          <a:ea typeface="Calibri"/>
                          <a:cs typeface="Times New Roman"/>
                        </a:rPr>
                        <a:t>SECCIÓN 2ª: NORMAS ESPECIALES DE TRAMITACIÓN DE GASTOS  </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defTabSz="914400" rtl="0" eaLnBrk="1" latinLnBrk="0" hangingPunct="1">
                        <a:buFont typeface="Wingdings" panose="05000000000000000000" pitchFamily="2" charset="2"/>
                        <a:buChar char="ü"/>
                      </a:pPr>
                      <a:r>
                        <a:rPr lang="es-ES" sz="2000" b="0" kern="1200" dirty="0" smtClean="0">
                          <a:solidFill>
                            <a:schemeClr val="tx1"/>
                          </a:solidFill>
                          <a:effectLst/>
                          <a:latin typeface="+mn-lt"/>
                          <a:ea typeface="+mn-ea"/>
                          <a:cs typeface="+mn-cs"/>
                        </a:rPr>
                        <a:t>Incluir apartado Calidad; permitir a facultades escuelas, departamento e IUI, que puedan gestionar acciones concretas, previo visado vicerrectorado, con cargo calidad, que permita, entre otros, propuestas de pago a personal propio</a:t>
                      </a:r>
                      <a:endParaRPr lang="es-ES" sz="2000" b="0" kern="1200" baseline="0" dirty="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rPr>
                        <a:t>Sección</a:t>
                      </a:r>
                      <a:r>
                        <a:rPr lang="es-ES" sz="1200" b="1" u="sng" baseline="0" dirty="0" smtClean="0">
                          <a:solidFill>
                            <a:srgbClr val="0000FF"/>
                          </a:solidFill>
                          <a:effectLst>
                            <a:outerShdw blurRad="38100" dist="38100" dir="2700000" algn="tl">
                              <a:srgbClr val="000000">
                                <a:alpha val="43137"/>
                              </a:srgbClr>
                            </a:outerShdw>
                          </a:effectLst>
                          <a:latin typeface="+mn-lt"/>
                          <a:ea typeface="Calibri"/>
                          <a:cs typeface="Times New Roman"/>
                        </a:rPr>
                        <a:t> 2</a:t>
                      </a:r>
                      <a:endPar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endParaRPr>
                    </a:p>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endParaRPr lang="es-ES" sz="1200" b="1" dirty="0" smtClean="0">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514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ES" sz="1200" kern="1200" cap="all" baseline="0" dirty="0" smtClean="0">
                          <a:solidFill>
                            <a:schemeClr val="tx1"/>
                          </a:solidFill>
                          <a:latin typeface="+mn-lt"/>
                          <a:ea typeface="Calibri"/>
                          <a:cs typeface="Times New Roman"/>
                        </a:rPr>
                        <a:t>Artículo 21:  Gastos sujetos al Texto Refundido de la Ley de Contratos del Sector Público.</a:t>
                      </a: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algn="just">
                        <a:buFont typeface="Wingdings" pitchFamily="2" charset="2"/>
                        <a:buChar char="ü"/>
                      </a:pPr>
                      <a:r>
                        <a:rPr lang="es-ES" sz="2000" b="0" dirty="0" smtClean="0">
                          <a:solidFill>
                            <a:schemeClr val="tx1"/>
                          </a:solidFill>
                        </a:rPr>
                        <a:t>Reconocer el Vicerrectorado competente la competencia para la gestión de Pliego de Prescripciones Técnicas, en Licitaciones de Suministros y Servicios.</a:t>
                      </a:r>
                    </a:p>
                    <a:p>
                      <a:pPr marL="0" lvl="1" algn="just">
                        <a:buFont typeface="Wingdings" pitchFamily="2" charset="2"/>
                        <a:buChar char="ü"/>
                      </a:pPr>
                      <a:r>
                        <a:rPr lang="es-ES" sz="2000" b="0" dirty="0" smtClean="0">
                          <a:solidFill>
                            <a:schemeClr val="tx1"/>
                          </a:solidFill>
                        </a:rPr>
                        <a:t>Actualizar a Director del Servicio de Infraestructuras,  la presencia en Actas de Recepción, por anterior Técnico del Servicio de Infraestructuras.</a:t>
                      </a:r>
                    </a:p>
                    <a:p>
                      <a:pPr marL="0" lvl="1" algn="just">
                        <a:buFont typeface="Wingdings" pitchFamily="2" charset="2"/>
                        <a:buChar char="ü"/>
                      </a:pPr>
                      <a:r>
                        <a:rPr lang="es-ES" sz="2000" b="0" dirty="0" smtClean="0">
                          <a:solidFill>
                            <a:schemeClr val="tx1"/>
                          </a:solidFill>
                        </a:rPr>
                        <a:t>Posibilidad de permitir nombramientos de otros en Mesas de Contratación en Suministros</a:t>
                      </a:r>
                      <a:endParaRPr lang="es-ES" sz="2000" b="0" kern="1200" baseline="0" dirty="0">
                        <a:solidFill>
                          <a:schemeClr val="tx1"/>
                        </a:solidFill>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600"/>
                        </a:spcBef>
                        <a:spcAft>
                          <a:spcPts val="600"/>
                        </a:spcAft>
                        <a:buClrTx/>
                        <a:buSzTx/>
                        <a:buFontTx/>
                        <a:buNone/>
                        <a:tabLst>
                          <a:tab pos="450215" algn="l"/>
                        </a:tabLst>
                        <a:defRPr/>
                      </a:pPr>
                      <a:r>
                        <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rPr>
                        <a:t>Artículo</a:t>
                      </a:r>
                      <a:r>
                        <a:rPr lang="es-ES" sz="1200" b="1" u="sng" baseline="0" dirty="0" smtClean="0">
                          <a:solidFill>
                            <a:srgbClr val="0000FF"/>
                          </a:solidFill>
                          <a:effectLst>
                            <a:outerShdw blurRad="38100" dist="38100" dir="2700000" algn="tl">
                              <a:srgbClr val="000000">
                                <a:alpha val="43137"/>
                              </a:srgbClr>
                            </a:outerShdw>
                          </a:effectLst>
                          <a:latin typeface="+mn-lt"/>
                          <a:ea typeface="Calibri"/>
                          <a:cs typeface="Times New Roman"/>
                        </a:rPr>
                        <a:t> 21</a:t>
                      </a:r>
                      <a:endParaRPr lang="es-ES" sz="1200" b="1" u="sng" dirty="0" smtClean="0">
                        <a:solidFill>
                          <a:srgbClr val="0000FF"/>
                        </a:solidFill>
                        <a:effectLst>
                          <a:outerShdw blurRad="38100" dist="38100" dir="2700000" algn="tl">
                            <a:srgbClr val="000000">
                              <a:alpha val="43137"/>
                            </a:srgbClr>
                          </a:outerShdw>
                        </a:effectLst>
                        <a:latin typeface="+mn-lt"/>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0" y="6597352"/>
            <a:ext cx="9144000" cy="26064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Presupuesto 2018</a:t>
            </a:r>
            <a:endParaRPr lang="es-ES" dirty="0"/>
          </a:p>
        </p:txBody>
      </p:sp>
      <p:sp>
        <p:nvSpPr>
          <p:cNvPr id="8" name="7 Rectángulo"/>
          <p:cNvSpPr/>
          <p:nvPr/>
        </p:nvSpPr>
        <p:spPr>
          <a:xfrm>
            <a:off x="0" y="6237312"/>
            <a:ext cx="9144000" cy="369332"/>
          </a:xfrm>
          <a:prstGeom prst="rect">
            <a:avLst/>
          </a:prstGeom>
        </p:spPr>
        <p:txBody>
          <a:bodyPr wrap="square">
            <a:spAutoFit/>
          </a:bodyPr>
          <a:lstStyle/>
          <a:p>
            <a:pPr lvl="0" algn="ctr" eaLnBrk="0" fontAlgn="base" hangingPunct="0">
              <a:spcBef>
                <a:spcPct val="0"/>
              </a:spcBef>
              <a:spcAft>
                <a:spcPct val="0"/>
              </a:spcAft>
            </a:pPr>
            <a:r>
              <a:rPr lang="es-ES" b="1" dirty="0" smtClean="0">
                <a:solidFill>
                  <a:schemeClr val="bg1">
                    <a:lumMod val="85000"/>
                  </a:schemeClr>
                </a:solidFill>
                <a:effectLst>
                  <a:outerShdw blurRad="38100" dist="38100" dir="2700000" algn="tl">
                    <a:srgbClr val="000000">
                      <a:alpha val="43137"/>
                    </a:srgbClr>
                  </a:outerShdw>
                </a:effectLst>
                <a:latin typeface="Arial" pitchFamily="34" charset="0"/>
                <a:ea typeface="Calibri" pitchFamily="34" charset="0"/>
                <a:cs typeface="Arial" pitchFamily="34" charset="0"/>
              </a:rPr>
              <a:t>Servicio de Gestión Presupuestaria y Patrimonial</a:t>
            </a:r>
          </a:p>
        </p:txBody>
      </p:sp>
    </p:spTree>
    <p:extLst>
      <p:ext uri="{BB962C8B-B14F-4D97-AF65-F5344CB8AC3E}">
        <p14:creationId xmlns:p14="http://schemas.microsoft.com/office/powerpoint/2010/main" val="337434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5870</TotalTime>
  <Words>2454</Words>
  <Application>Microsoft Office PowerPoint</Application>
  <PresentationFormat>Presentación en pantalla (4:3)</PresentationFormat>
  <Paragraphs>511</Paragraphs>
  <Slides>31</Slides>
  <Notes>31</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2</vt:i4>
      </vt:variant>
      <vt:variant>
        <vt:lpstr>Títulos de diapositiva</vt:lpstr>
      </vt:variant>
      <vt:variant>
        <vt:i4>31</vt:i4>
      </vt:variant>
    </vt:vector>
  </HeadingPairs>
  <TitlesOfParts>
    <vt:vector size="40" baseType="lpstr">
      <vt:lpstr>Batang</vt:lpstr>
      <vt:lpstr>Arial</vt:lpstr>
      <vt:lpstr>Calibri</vt:lpstr>
      <vt:lpstr>Leelawadee</vt:lpstr>
      <vt:lpstr>Times New Roman</vt:lpstr>
      <vt:lpstr>Wingdings</vt:lpstr>
      <vt:lpstr>Tema de Office</vt:lpstr>
      <vt:lpstr>Adobe Acrobat Document</vt:lpstr>
      <vt:lpstr>Documento de Microsoft Word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j.reche</dc:creator>
  <cp:lastModifiedBy>Reche Segovia, Juan</cp:lastModifiedBy>
  <cp:revision>602</cp:revision>
  <cp:lastPrinted>2017-01-17T09:43:19Z</cp:lastPrinted>
  <dcterms:created xsi:type="dcterms:W3CDTF">2015-01-14T09:49:46Z</dcterms:created>
  <dcterms:modified xsi:type="dcterms:W3CDTF">2018-01-19T01:19:25Z</dcterms:modified>
</cp:coreProperties>
</file>