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82" r:id="rId2"/>
    <p:sldId id="299" r:id="rId3"/>
    <p:sldId id="447" r:id="rId4"/>
    <p:sldId id="448" r:id="rId5"/>
    <p:sldId id="450" r:id="rId6"/>
    <p:sldId id="451" r:id="rId7"/>
    <p:sldId id="452" r:id="rId8"/>
    <p:sldId id="453" r:id="rId9"/>
    <p:sldId id="433" r:id="rId10"/>
    <p:sldId id="437" r:id="rId11"/>
    <p:sldId id="454" r:id="rId12"/>
    <p:sldId id="462" r:id="rId13"/>
    <p:sldId id="456" r:id="rId14"/>
    <p:sldId id="438" r:id="rId15"/>
    <p:sldId id="457" r:id="rId16"/>
    <p:sldId id="458" r:id="rId17"/>
    <p:sldId id="459" r:id="rId18"/>
    <p:sldId id="434" r:id="rId19"/>
    <p:sldId id="460" r:id="rId20"/>
    <p:sldId id="436" r:id="rId21"/>
    <p:sldId id="461" r:id="rId22"/>
    <p:sldId id="435" r:id="rId23"/>
    <p:sldId id="439" r:id="rId24"/>
    <p:sldId id="445" r:id="rId25"/>
    <p:sldId id="446" r:id="rId26"/>
    <p:sldId id="440" r:id="rId27"/>
    <p:sldId id="444" r:id="rId28"/>
    <p:sldId id="463"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478" r:id="rId44"/>
    <p:sldId id="479" r:id="rId45"/>
    <p:sldId id="480" r:id="rId46"/>
    <p:sldId id="481" r:id="rId47"/>
    <p:sldId id="482" r:id="rId48"/>
    <p:sldId id="441" r:id="rId49"/>
    <p:sldId id="432" r:id="rId50"/>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93521-CE58-4FE0-8EEE-9D7CA540A571}" type="doc">
      <dgm:prSet loTypeId="urn:microsoft.com/office/officeart/2005/8/layout/hProcess9" loCatId="process" qsTypeId="urn:microsoft.com/office/officeart/2005/8/quickstyle/simple1" qsCatId="simple" csTypeId="urn:microsoft.com/office/officeart/2005/8/colors/accent1_2" csCatId="accent1" phldr="1"/>
      <dgm:spPr/>
    </dgm:pt>
    <dgm:pt modelId="{B6A86C69-5112-4CA2-B352-0E174F923986}">
      <dgm:prSet phldrT="[Texto]"/>
      <dgm:spPr/>
      <dgm:t>
        <a:bodyPr/>
        <a:lstStyle/>
        <a:p>
          <a:r>
            <a:rPr lang="es-ES" dirty="0" smtClean="0"/>
            <a:t>Elaborar Fichas</a:t>
          </a:r>
          <a:endParaRPr lang="es-ES" dirty="0"/>
        </a:p>
      </dgm:t>
    </dgm:pt>
    <dgm:pt modelId="{A35A55D9-1272-457E-B7BC-7E0C5E53FC72}" type="parTrans" cxnId="{DCA5B678-9CB0-4066-A34F-CC38A93EB3E1}">
      <dgm:prSet/>
      <dgm:spPr/>
      <dgm:t>
        <a:bodyPr/>
        <a:lstStyle/>
        <a:p>
          <a:endParaRPr lang="es-ES"/>
        </a:p>
      </dgm:t>
    </dgm:pt>
    <dgm:pt modelId="{0C7BF0A9-E0EC-4AF7-9150-5F6EDE303279}" type="sibTrans" cxnId="{DCA5B678-9CB0-4066-A34F-CC38A93EB3E1}">
      <dgm:prSet/>
      <dgm:spPr/>
      <dgm:t>
        <a:bodyPr/>
        <a:lstStyle/>
        <a:p>
          <a:endParaRPr lang="es-ES"/>
        </a:p>
      </dgm:t>
    </dgm:pt>
    <dgm:pt modelId="{AA20F836-069E-4C71-98F0-7605C3E1DB18}">
      <dgm:prSet phldrT="[Texto]" custT="1"/>
      <dgm:spPr/>
      <dgm:t>
        <a:bodyPr/>
        <a:lstStyle/>
        <a:p>
          <a:r>
            <a:rPr lang="es-ES" sz="1600" dirty="0" smtClean="0"/>
            <a:t>Remisión Presupuesto  a SGPP </a:t>
          </a:r>
        </a:p>
        <a:p>
          <a:r>
            <a:rPr lang="es-ES" sz="1600" dirty="0" smtClean="0"/>
            <a:t>(Asunto: Presupuesto 2020 solicitudes)</a:t>
          </a:r>
        </a:p>
        <a:p>
          <a:endParaRPr lang="es-ES" sz="1600" dirty="0" smtClean="0"/>
        </a:p>
        <a:p>
          <a:r>
            <a:rPr lang="es-ES" sz="1600" dirty="0" smtClean="0"/>
            <a:t>-email +-</a:t>
          </a:r>
          <a:r>
            <a:rPr lang="es-ES" sz="1600" smtClean="0"/>
            <a:t>Correo Interno </a:t>
          </a:r>
          <a:endParaRPr lang="es-ES" sz="1600" dirty="0" smtClean="0"/>
        </a:p>
        <a:p>
          <a:r>
            <a:rPr lang="es-ES" sz="1600" dirty="0" smtClean="0"/>
            <a:t>*Fichas Excel</a:t>
          </a:r>
          <a:endParaRPr lang="es-ES" sz="1600" dirty="0"/>
        </a:p>
      </dgm:t>
    </dgm:pt>
    <dgm:pt modelId="{F130E158-384F-4CAF-B19F-78BE82E9F723}" type="parTrans" cxnId="{EBF7CFD8-471A-4A65-8E40-3F326A174B7E}">
      <dgm:prSet/>
      <dgm:spPr/>
      <dgm:t>
        <a:bodyPr/>
        <a:lstStyle/>
        <a:p>
          <a:endParaRPr lang="es-ES"/>
        </a:p>
      </dgm:t>
    </dgm:pt>
    <dgm:pt modelId="{3EC91F4E-C93A-4993-B180-8CE0A1A6980C}" type="sibTrans" cxnId="{EBF7CFD8-471A-4A65-8E40-3F326A174B7E}">
      <dgm:prSet/>
      <dgm:spPr/>
      <dgm:t>
        <a:bodyPr/>
        <a:lstStyle/>
        <a:p>
          <a:endParaRPr lang="es-ES"/>
        </a:p>
      </dgm:t>
    </dgm:pt>
    <dgm:pt modelId="{00D34E1B-E792-4F27-ADDB-8BE301B3D637}">
      <dgm:prSet phldrT="[Texto]"/>
      <dgm:spPr/>
      <dgm:t>
        <a:bodyPr/>
        <a:lstStyle/>
        <a:p>
          <a:r>
            <a:rPr lang="es-ES" dirty="0" smtClean="0"/>
            <a:t>Adjuntar Documentación Acreditativa</a:t>
          </a:r>
          <a:endParaRPr lang="es-ES" dirty="0"/>
        </a:p>
      </dgm:t>
    </dgm:pt>
    <dgm:pt modelId="{4875F8A2-B879-416E-8BFF-6356C8939CA9}" type="parTrans" cxnId="{C0A97EE3-8182-48A8-B522-60AEDA2AB3A2}">
      <dgm:prSet/>
      <dgm:spPr/>
      <dgm:t>
        <a:bodyPr/>
        <a:lstStyle/>
        <a:p>
          <a:endParaRPr lang="es-ES"/>
        </a:p>
      </dgm:t>
    </dgm:pt>
    <dgm:pt modelId="{579A0755-C0D7-43C1-B43F-695B24C713DE}" type="sibTrans" cxnId="{C0A97EE3-8182-48A8-B522-60AEDA2AB3A2}">
      <dgm:prSet/>
      <dgm:spPr/>
      <dgm:t>
        <a:bodyPr/>
        <a:lstStyle/>
        <a:p>
          <a:endParaRPr lang="es-ES"/>
        </a:p>
      </dgm:t>
    </dgm:pt>
    <dgm:pt modelId="{E24D2839-A3E4-4633-9A9F-C455F57EAB92}">
      <dgm:prSet phldrT="[Texto]"/>
      <dgm:spPr/>
      <dgm:t>
        <a:bodyPr/>
        <a:lstStyle/>
        <a:p>
          <a:r>
            <a:rPr lang="es-ES" dirty="0" smtClean="0"/>
            <a:t>Cargar Presupuesto Descentralizado</a:t>
          </a:r>
          <a:endParaRPr lang="es-ES" dirty="0"/>
        </a:p>
      </dgm:t>
    </dgm:pt>
    <dgm:pt modelId="{4485EEBA-6CDF-4BC6-A0C3-7D5C45F9A226}" type="parTrans" cxnId="{3B04E94C-FFF3-41B3-92D5-A63D6647B5B5}">
      <dgm:prSet/>
      <dgm:spPr/>
      <dgm:t>
        <a:bodyPr/>
        <a:lstStyle/>
        <a:p>
          <a:endParaRPr lang="es-ES"/>
        </a:p>
      </dgm:t>
    </dgm:pt>
    <dgm:pt modelId="{B7EE44CA-9FEC-4C09-9217-EAD987A7CDA1}" type="sibTrans" cxnId="{3B04E94C-FFF3-41B3-92D5-A63D6647B5B5}">
      <dgm:prSet/>
      <dgm:spPr/>
      <dgm:t>
        <a:bodyPr/>
        <a:lstStyle/>
        <a:p>
          <a:endParaRPr lang="es-ES"/>
        </a:p>
      </dgm:t>
    </dgm:pt>
    <dgm:pt modelId="{500793BF-CA8E-4DF5-B77A-AA90210FBABB}">
      <dgm:prSet custT="1"/>
      <dgm:spPr/>
      <dgm:t>
        <a:bodyPr/>
        <a:lstStyle/>
        <a:p>
          <a:r>
            <a:rPr lang="es-ES" sz="1600" dirty="0" smtClean="0"/>
            <a:t>Expediente Presupuesto Descentralizado Visado</a:t>
          </a:r>
          <a:endParaRPr lang="es-ES" sz="1600" dirty="0"/>
        </a:p>
      </dgm:t>
    </dgm:pt>
    <dgm:pt modelId="{ED32BB05-1A91-4601-B9CC-1A9BACF784FB}" type="parTrans" cxnId="{3DE5E4FD-F650-4E8F-8125-C31B14651E82}">
      <dgm:prSet/>
      <dgm:spPr/>
      <dgm:t>
        <a:bodyPr/>
        <a:lstStyle/>
        <a:p>
          <a:endParaRPr lang="es-ES"/>
        </a:p>
      </dgm:t>
    </dgm:pt>
    <dgm:pt modelId="{08E4E0AE-991C-4EA4-AA3A-5EA747F7BDF3}" type="sibTrans" cxnId="{3DE5E4FD-F650-4E8F-8125-C31B14651E82}">
      <dgm:prSet/>
      <dgm:spPr/>
      <dgm:t>
        <a:bodyPr/>
        <a:lstStyle/>
        <a:p>
          <a:endParaRPr lang="es-ES"/>
        </a:p>
      </dgm:t>
    </dgm:pt>
    <dgm:pt modelId="{97F7FF38-5D76-4CA7-BAD8-2DBFDEA4B97F}">
      <dgm:prSet custT="1"/>
      <dgm:spPr/>
      <dgm:t>
        <a:bodyPr/>
        <a:lstStyle/>
        <a:p>
          <a:endParaRPr lang="es-ES" sz="1600" dirty="0"/>
        </a:p>
      </dgm:t>
    </dgm:pt>
    <dgm:pt modelId="{CDEBD474-03E8-4CC3-BBE3-6EAE95933920}" type="parTrans" cxnId="{6CDB99A3-F594-4812-B425-5BA25132F96B}">
      <dgm:prSet/>
      <dgm:spPr/>
      <dgm:t>
        <a:bodyPr/>
        <a:lstStyle/>
        <a:p>
          <a:endParaRPr lang="es-ES"/>
        </a:p>
      </dgm:t>
    </dgm:pt>
    <dgm:pt modelId="{6C3BA2B3-36B7-4DD3-A481-E4291254BA93}" type="sibTrans" cxnId="{6CDB99A3-F594-4812-B425-5BA25132F96B}">
      <dgm:prSet/>
      <dgm:spPr/>
      <dgm:t>
        <a:bodyPr/>
        <a:lstStyle/>
        <a:p>
          <a:endParaRPr lang="es-ES"/>
        </a:p>
      </dgm:t>
    </dgm:pt>
    <dgm:pt modelId="{4FF53A8B-74E1-4838-97B8-DE98E7015A18}" type="pres">
      <dgm:prSet presAssocID="{10F93521-CE58-4FE0-8EEE-9D7CA540A571}" presName="CompostProcess" presStyleCnt="0">
        <dgm:presLayoutVars>
          <dgm:dir/>
          <dgm:resizeHandles val="exact"/>
        </dgm:presLayoutVars>
      </dgm:prSet>
      <dgm:spPr/>
    </dgm:pt>
    <dgm:pt modelId="{490ECBD5-C474-4B13-9CEB-E9036C5E7360}" type="pres">
      <dgm:prSet presAssocID="{10F93521-CE58-4FE0-8EEE-9D7CA540A571}" presName="arrow" presStyleLbl="bgShp" presStyleIdx="0" presStyleCnt="1" custScaleX="116101" custLinFactNeighborX="3875" custLinFactNeighborY="0"/>
      <dgm:spPr/>
    </dgm:pt>
    <dgm:pt modelId="{0C8456C9-3FBA-4AF1-AF4A-2EE8B96F6906}" type="pres">
      <dgm:prSet presAssocID="{10F93521-CE58-4FE0-8EEE-9D7CA540A571}" presName="linearProcess" presStyleCnt="0"/>
      <dgm:spPr/>
    </dgm:pt>
    <dgm:pt modelId="{AB9AFD60-2CE1-42D4-909C-7FB4743D9BCE}" type="pres">
      <dgm:prSet presAssocID="{B6A86C69-5112-4CA2-B352-0E174F923986}" presName="textNode" presStyleLbl="node1" presStyleIdx="0" presStyleCnt="4" custScaleX="28007">
        <dgm:presLayoutVars>
          <dgm:bulletEnabled val="1"/>
        </dgm:presLayoutVars>
      </dgm:prSet>
      <dgm:spPr/>
      <dgm:t>
        <a:bodyPr/>
        <a:lstStyle/>
        <a:p>
          <a:endParaRPr lang="es-ES"/>
        </a:p>
      </dgm:t>
    </dgm:pt>
    <dgm:pt modelId="{83E7FCE5-3AAF-4AEC-9A4E-D03D28579665}" type="pres">
      <dgm:prSet presAssocID="{0C7BF0A9-E0EC-4AF7-9150-5F6EDE303279}" presName="sibTrans" presStyleCnt="0"/>
      <dgm:spPr/>
    </dgm:pt>
    <dgm:pt modelId="{52B10346-7703-460E-8A3B-0DFC8771AB9F}" type="pres">
      <dgm:prSet presAssocID="{00D34E1B-E792-4F27-ADDB-8BE301B3D637}" presName="textNode" presStyleLbl="node1" presStyleIdx="1" presStyleCnt="4" custScaleX="48174" custLinFactNeighborX="-75948">
        <dgm:presLayoutVars>
          <dgm:bulletEnabled val="1"/>
        </dgm:presLayoutVars>
      </dgm:prSet>
      <dgm:spPr/>
      <dgm:t>
        <a:bodyPr/>
        <a:lstStyle/>
        <a:p>
          <a:endParaRPr lang="es-ES"/>
        </a:p>
      </dgm:t>
    </dgm:pt>
    <dgm:pt modelId="{E8479F94-07E2-4108-9CAA-A8B8B0A7F4FA}" type="pres">
      <dgm:prSet presAssocID="{579A0755-C0D7-43C1-B43F-695B24C713DE}" presName="sibTrans" presStyleCnt="0"/>
      <dgm:spPr/>
    </dgm:pt>
    <dgm:pt modelId="{ADE1C410-7671-4047-A23A-8FA8E0C4AF29}" type="pres">
      <dgm:prSet presAssocID="{E24D2839-A3E4-4633-9A9F-C455F57EAB92}" presName="textNode" presStyleLbl="node1" presStyleIdx="2" presStyleCnt="4" custScaleX="48182" custLinFactX="-3664" custLinFactNeighborX="-100000">
        <dgm:presLayoutVars>
          <dgm:bulletEnabled val="1"/>
        </dgm:presLayoutVars>
      </dgm:prSet>
      <dgm:spPr/>
      <dgm:t>
        <a:bodyPr/>
        <a:lstStyle/>
        <a:p>
          <a:endParaRPr lang="es-ES"/>
        </a:p>
      </dgm:t>
    </dgm:pt>
    <dgm:pt modelId="{F9C0C121-97CF-433C-AEB8-EACE618EEFB0}" type="pres">
      <dgm:prSet presAssocID="{B7EE44CA-9FEC-4C09-9217-EAD987A7CDA1}" presName="sibTrans" presStyleCnt="0"/>
      <dgm:spPr/>
    </dgm:pt>
    <dgm:pt modelId="{FE7ACC55-53ED-45F6-89A8-31182B45B0DF}" type="pres">
      <dgm:prSet presAssocID="{AA20F836-069E-4C71-98F0-7605C3E1DB18}" presName="textNode" presStyleLbl="node1" presStyleIdx="3" presStyleCnt="4" custScaleX="146797">
        <dgm:presLayoutVars>
          <dgm:bulletEnabled val="1"/>
        </dgm:presLayoutVars>
      </dgm:prSet>
      <dgm:spPr/>
      <dgm:t>
        <a:bodyPr/>
        <a:lstStyle/>
        <a:p>
          <a:endParaRPr lang="es-ES"/>
        </a:p>
      </dgm:t>
    </dgm:pt>
  </dgm:ptLst>
  <dgm:cxnLst>
    <dgm:cxn modelId="{3DE5E4FD-F650-4E8F-8125-C31B14651E82}" srcId="{AA20F836-069E-4C71-98F0-7605C3E1DB18}" destId="{500793BF-CA8E-4DF5-B77A-AA90210FBABB}" srcOrd="0" destOrd="0" parTransId="{ED32BB05-1A91-4601-B9CC-1A9BACF784FB}" sibTransId="{08E4E0AE-991C-4EA4-AA3A-5EA747F7BDF3}"/>
    <dgm:cxn modelId="{1EADA4BC-A6D8-4726-86B8-4F15A7BDFE13}" type="presOf" srcId="{97F7FF38-5D76-4CA7-BAD8-2DBFDEA4B97F}" destId="{FE7ACC55-53ED-45F6-89A8-31182B45B0DF}" srcOrd="0" destOrd="2" presId="urn:microsoft.com/office/officeart/2005/8/layout/hProcess9"/>
    <dgm:cxn modelId="{3B04E94C-FFF3-41B3-92D5-A63D6647B5B5}" srcId="{10F93521-CE58-4FE0-8EEE-9D7CA540A571}" destId="{E24D2839-A3E4-4633-9A9F-C455F57EAB92}" srcOrd="2" destOrd="0" parTransId="{4485EEBA-6CDF-4BC6-A0C3-7D5C45F9A226}" sibTransId="{B7EE44CA-9FEC-4C09-9217-EAD987A7CDA1}"/>
    <dgm:cxn modelId="{D4494488-E21A-45F5-86D6-79352EA193AE}" type="presOf" srcId="{10F93521-CE58-4FE0-8EEE-9D7CA540A571}" destId="{4FF53A8B-74E1-4838-97B8-DE98E7015A18}" srcOrd="0" destOrd="0" presId="urn:microsoft.com/office/officeart/2005/8/layout/hProcess9"/>
    <dgm:cxn modelId="{C0A97EE3-8182-48A8-B522-60AEDA2AB3A2}" srcId="{10F93521-CE58-4FE0-8EEE-9D7CA540A571}" destId="{00D34E1B-E792-4F27-ADDB-8BE301B3D637}" srcOrd="1" destOrd="0" parTransId="{4875F8A2-B879-416E-8BFF-6356C8939CA9}" sibTransId="{579A0755-C0D7-43C1-B43F-695B24C713DE}"/>
    <dgm:cxn modelId="{6C6ACE8D-6B8A-444E-92FE-1274DD5D01F7}" type="presOf" srcId="{00D34E1B-E792-4F27-ADDB-8BE301B3D637}" destId="{52B10346-7703-460E-8A3B-0DFC8771AB9F}" srcOrd="0" destOrd="0" presId="urn:microsoft.com/office/officeart/2005/8/layout/hProcess9"/>
    <dgm:cxn modelId="{036D8182-F170-4668-85C7-E10407F90D16}" type="presOf" srcId="{E24D2839-A3E4-4633-9A9F-C455F57EAB92}" destId="{ADE1C410-7671-4047-A23A-8FA8E0C4AF29}" srcOrd="0" destOrd="0" presId="urn:microsoft.com/office/officeart/2005/8/layout/hProcess9"/>
    <dgm:cxn modelId="{EBF7CFD8-471A-4A65-8E40-3F326A174B7E}" srcId="{10F93521-CE58-4FE0-8EEE-9D7CA540A571}" destId="{AA20F836-069E-4C71-98F0-7605C3E1DB18}" srcOrd="3" destOrd="0" parTransId="{F130E158-384F-4CAF-B19F-78BE82E9F723}" sibTransId="{3EC91F4E-C93A-4993-B180-8CE0A1A6980C}"/>
    <dgm:cxn modelId="{DCA5B678-9CB0-4066-A34F-CC38A93EB3E1}" srcId="{10F93521-CE58-4FE0-8EEE-9D7CA540A571}" destId="{B6A86C69-5112-4CA2-B352-0E174F923986}" srcOrd="0" destOrd="0" parTransId="{A35A55D9-1272-457E-B7BC-7E0C5E53FC72}" sibTransId="{0C7BF0A9-E0EC-4AF7-9150-5F6EDE303279}"/>
    <dgm:cxn modelId="{3E5EDD7D-5EEF-4FFD-8C62-3B81A99D0A89}" type="presOf" srcId="{B6A86C69-5112-4CA2-B352-0E174F923986}" destId="{AB9AFD60-2CE1-42D4-909C-7FB4743D9BCE}" srcOrd="0" destOrd="0" presId="urn:microsoft.com/office/officeart/2005/8/layout/hProcess9"/>
    <dgm:cxn modelId="{D0E63E58-F840-41DE-98F5-F85075411258}" type="presOf" srcId="{AA20F836-069E-4C71-98F0-7605C3E1DB18}" destId="{FE7ACC55-53ED-45F6-89A8-31182B45B0DF}" srcOrd="0" destOrd="0" presId="urn:microsoft.com/office/officeart/2005/8/layout/hProcess9"/>
    <dgm:cxn modelId="{6CDB99A3-F594-4812-B425-5BA25132F96B}" srcId="{AA20F836-069E-4C71-98F0-7605C3E1DB18}" destId="{97F7FF38-5D76-4CA7-BAD8-2DBFDEA4B97F}" srcOrd="1" destOrd="0" parTransId="{CDEBD474-03E8-4CC3-BBE3-6EAE95933920}" sibTransId="{6C3BA2B3-36B7-4DD3-A481-E4291254BA93}"/>
    <dgm:cxn modelId="{F6D5AB51-BD3F-46B3-A2E4-587414FB4734}" type="presOf" srcId="{500793BF-CA8E-4DF5-B77A-AA90210FBABB}" destId="{FE7ACC55-53ED-45F6-89A8-31182B45B0DF}" srcOrd="0" destOrd="1" presId="urn:microsoft.com/office/officeart/2005/8/layout/hProcess9"/>
    <dgm:cxn modelId="{C9038F22-9731-4A30-9BC9-1F0F5F42B8FF}" type="presParOf" srcId="{4FF53A8B-74E1-4838-97B8-DE98E7015A18}" destId="{490ECBD5-C474-4B13-9CEB-E9036C5E7360}" srcOrd="0" destOrd="0" presId="urn:microsoft.com/office/officeart/2005/8/layout/hProcess9"/>
    <dgm:cxn modelId="{3D8457E1-7C64-412C-8878-944030B08459}" type="presParOf" srcId="{4FF53A8B-74E1-4838-97B8-DE98E7015A18}" destId="{0C8456C9-3FBA-4AF1-AF4A-2EE8B96F6906}" srcOrd="1" destOrd="0" presId="urn:microsoft.com/office/officeart/2005/8/layout/hProcess9"/>
    <dgm:cxn modelId="{2F0D560D-0D04-4250-BC3D-E00E4557410B}" type="presParOf" srcId="{0C8456C9-3FBA-4AF1-AF4A-2EE8B96F6906}" destId="{AB9AFD60-2CE1-42D4-909C-7FB4743D9BCE}" srcOrd="0" destOrd="0" presId="urn:microsoft.com/office/officeart/2005/8/layout/hProcess9"/>
    <dgm:cxn modelId="{93088D2A-7035-4F53-94E7-8B231B0E5279}" type="presParOf" srcId="{0C8456C9-3FBA-4AF1-AF4A-2EE8B96F6906}" destId="{83E7FCE5-3AAF-4AEC-9A4E-D03D28579665}" srcOrd="1" destOrd="0" presId="urn:microsoft.com/office/officeart/2005/8/layout/hProcess9"/>
    <dgm:cxn modelId="{B2EE2BBA-3A54-4753-85F4-001ED079A00B}" type="presParOf" srcId="{0C8456C9-3FBA-4AF1-AF4A-2EE8B96F6906}" destId="{52B10346-7703-460E-8A3B-0DFC8771AB9F}" srcOrd="2" destOrd="0" presId="urn:microsoft.com/office/officeart/2005/8/layout/hProcess9"/>
    <dgm:cxn modelId="{F9E6A02F-D7C3-41F8-9ABB-1060361DE8A4}" type="presParOf" srcId="{0C8456C9-3FBA-4AF1-AF4A-2EE8B96F6906}" destId="{E8479F94-07E2-4108-9CAA-A8B8B0A7F4FA}" srcOrd="3" destOrd="0" presId="urn:microsoft.com/office/officeart/2005/8/layout/hProcess9"/>
    <dgm:cxn modelId="{37210E8A-90DF-4F8E-A2F4-85308DAE05A6}" type="presParOf" srcId="{0C8456C9-3FBA-4AF1-AF4A-2EE8B96F6906}" destId="{ADE1C410-7671-4047-A23A-8FA8E0C4AF29}" srcOrd="4" destOrd="0" presId="urn:microsoft.com/office/officeart/2005/8/layout/hProcess9"/>
    <dgm:cxn modelId="{E2FF774D-6672-415B-9E5B-E59D04A46678}" type="presParOf" srcId="{0C8456C9-3FBA-4AF1-AF4A-2EE8B96F6906}" destId="{F9C0C121-97CF-433C-AEB8-EACE618EEFB0}" srcOrd="5" destOrd="0" presId="urn:microsoft.com/office/officeart/2005/8/layout/hProcess9"/>
    <dgm:cxn modelId="{4C1D737A-C62F-46A6-9D89-80E831F5C8B3}" type="presParOf" srcId="{0C8456C9-3FBA-4AF1-AF4A-2EE8B96F6906}" destId="{FE7ACC55-53ED-45F6-89A8-31182B45B0D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ECBD5-C474-4B13-9CEB-E9036C5E7360}">
      <dsp:nvSpPr>
        <dsp:cNvPr id="0" name=""/>
        <dsp:cNvSpPr/>
      </dsp:nvSpPr>
      <dsp:spPr>
        <a:xfrm>
          <a:off x="112608" y="0"/>
          <a:ext cx="8456343" cy="5698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AFD60-2CE1-42D4-909C-7FB4743D9BCE}">
      <dsp:nvSpPr>
        <dsp:cNvPr id="0" name=""/>
        <dsp:cNvSpPr/>
      </dsp:nvSpPr>
      <dsp:spPr>
        <a:xfrm>
          <a:off x="830" y="1709680"/>
          <a:ext cx="841936" cy="2279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Elaborar Fichas</a:t>
          </a:r>
          <a:endParaRPr lang="es-ES" sz="1400" kern="1200" dirty="0"/>
        </a:p>
      </dsp:txBody>
      <dsp:txXfrm>
        <a:off x="41930" y="1750780"/>
        <a:ext cx="759736" cy="2197374"/>
      </dsp:txXfrm>
    </dsp:sp>
    <dsp:sp modelId="{52B10346-7703-460E-8A3B-0DFC8771AB9F}">
      <dsp:nvSpPr>
        <dsp:cNvPr id="0" name=""/>
        <dsp:cNvSpPr/>
      </dsp:nvSpPr>
      <dsp:spPr>
        <a:xfrm>
          <a:off x="876100" y="1709680"/>
          <a:ext cx="1448188" cy="2279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Adjuntar Documentación Acreditativa</a:t>
          </a:r>
          <a:endParaRPr lang="es-ES" sz="1400" kern="1200" dirty="0"/>
        </a:p>
      </dsp:txBody>
      <dsp:txXfrm>
        <a:off x="946795" y="1780375"/>
        <a:ext cx="1306798" cy="2138184"/>
      </dsp:txXfrm>
    </dsp:sp>
    <dsp:sp modelId="{ADE1C410-7671-4047-A23A-8FA8E0C4AF29}">
      <dsp:nvSpPr>
        <dsp:cNvPr id="0" name=""/>
        <dsp:cNvSpPr/>
      </dsp:nvSpPr>
      <dsp:spPr>
        <a:xfrm>
          <a:off x="2319402" y="1709680"/>
          <a:ext cx="1448429" cy="2279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Cargar Presupuesto Descentralizado</a:t>
          </a:r>
          <a:endParaRPr lang="es-ES" sz="1400" kern="1200" dirty="0"/>
        </a:p>
      </dsp:txBody>
      <dsp:txXfrm>
        <a:off x="2390108" y="1780386"/>
        <a:ext cx="1307017" cy="2138162"/>
      </dsp:txXfrm>
    </dsp:sp>
    <dsp:sp modelId="{FE7ACC55-53ED-45F6-89A8-31182B45B0DF}">
      <dsp:nvSpPr>
        <dsp:cNvPr id="0" name=""/>
        <dsp:cNvSpPr/>
      </dsp:nvSpPr>
      <dsp:spPr>
        <a:xfrm>
          <a:off x="4155165" y="1709680"/>
          <a:ext cx="4412956" cy="2279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Remisión Presupuesto  a SGPP </a:t>
          </a:r>
        </a:p>
        <a:p>
          <a:pPr lvl="0" algn="l" defTabSz="711200">
            <a:lnSpc>
              <a:spcPct val="90000"/>
            </a:lnSpc>
            <a:spcBef>
              <a:spcPct val="0"/>
            </a:spcBef>
            <a:spcAft>
              <a:spcPct val="35000"/>
            </a:spcAft>
          </a:pPr>
          <a:r>
            <a:rPr lang="es-ES" sz="1600" kern="1200" dirty="0" smtClean="0"/>
            <a:t>(Asunto: Presupuesto 2020 solicitudes)</a:t>
          </a:r>
        </a:p>
        <a:p>
          <a:pPr lvl="0" algn="l" defTabSz="711200">
            <a:lnSpc>
              <a:spcPct val="90000"/>
            </a:lnSpc>
            <a:spcBef>
              <a:spcPct val="0"/>
            </a:spcBef>
            <a:spcAft>
              <a:spcPct val="35000"/>
            </a:spcAft>
          </a:pPr>
          <a:endParaRPr lang="es-ES" sz="1600" kern="1200" dirty="0" smtClean="0"/>
        </a:p>
        <a:p>
          <a:pPr lvl="0" algn="l" defTabSz="711200">
            <a:lnSpc>
              <a:spcPct val="90000"/>
            </a:lnSpc>
            <a:spcBef>
              <a:spcPct val="0"/>
            </a:spcBef>
            <a:spcAft>
              <a:spcPct val="35000"/>
            </a:spcAft>
          </a:pPr>
          <a:r>
            <a:rPr lang="es-ES" sz="1600" kern="1200" dirty="0" smtClean="0"/>
            <a:t>-email +-</a:t>
          </a:r>
          <a:r>
            <a:rPr lang="es-ES" sz="1600" kern="1200" smtClean="0"/>
            <a:t>Correo Interno </a:t>
          </a:r>
          <a:endParaRPr lang="es-ES" sz="1600" kern="1200" dirty="0" smtClean="0"/>
        </a:p>
        <a:p>
          <a:pPr lvl="0" algn="l" defTabSz="711200">
            <a:lnSpc>
              <a:spcPct val="90000"/>
            </a:lnSpc>
            <a:spcBef>
              <a:spcPct val="0"/>
            </a:spcBef>
            <a:spcAft>
              <a:spcPct val="35000"/>
            </a:spcAft>
          </a:pPr>
          <a:r>
            <a:rPr lang="es-ES" sz="1600" kern="1200" dirty="0" smtClean="0"/>
            <a:t>*Fichas Excel</a:t>
          </a:r>
          <a:endParaRPr lang="es-ES" sz="1600" kern="1200" dirty="0"/>
        </a:p>
        <a:p>
          <a:pPr marL="171450" lvl="1" indent="-171450" algn="l" defTabSz="711200">
            <a:lnSpc>
              <a:spcPct val="90000"/>
            </a:lnSpc>
            <a:spcBef>
              <a:spcPct val="0"/>
            </a:spcBef>
            <a:spcAft>
              <a:spcPct val="15000"/>
            </a:spcAft>
            <a:buChar char="••"/>
          </a:pPr>
          <a:r>
            <a:rPr lang="es-ES" sz="1600" kern="1200" dirty="0" smtClean="0"/>
            <a:t>Expediente Presupuesto Descentralizado Visado</a:t>
          </a:r>
          <a:endParaRPr lang="es-ES" sz="1600" kern="1200" dirty="0"/>
        </a:p>
        <a:p>
          <a:pPr marL="171450" lvl="1" indent="-171450" algn="l" defTabSz="711200">
            <a:lnSpc>
              <a:spcPct val="90000"/>
            </a:lnSpc>
            <a:spcBef>
              <a:spcPct val="0"/>
            </a:spcBef>
            <a:spcAft>
              <a:spcPct val="15000"/>
            </a:spcAft>
            <a:buChar char="••"/>
          </a:pPr>
          <a:endParaRPr lang="es-ES" sz="1600" kern="1200" dirty="0"/>
        </a:p>
      </dsp:txBody>
      <dsp:txXfrm>
        <a:off x="4266445" y="1820960"/>
        <a:ext cx="4190396" cy="20570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4040C78-4DFF-449C-9B50-69830CB62FE8}" type="datetimeFigureOut">
              <a:rPr lang="es-ES" smtClean="0"/>
              <a:t>06/09/2019</a:t>
            </a:fld>
            <a:endParaRPr lang="es-ES"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9D36F34-B41D-448D-BA96-05F381F50E56}" type="slidenum">
              <a:rPr lang="es-ES" smtClean="0"/>
              <a:t>‹Nº›</a:t>
            </a:fld>
            <a:endParaRPr lang="es-ES" dirty="0"/>
          </a:p>
        </p:txBody>
      </p:sp>
    </p:spTree>
    <p:extLst>
      <p:ext uri="{BB962C8B-B14F-4D97-AF65-F5344CB8AC3E}">
        <p14:creationId xmlns:p14="http://schemas.microsoft.com/office/powerpoint/2010/main" val="2926252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9/6/2019</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3810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3556EF-B332-45D1-95D3-58221C57CE80}" type="datetimeFigureOut">
              <a:rPr lang="es-ES" smtClean="0"/>
              <a:pPr/>
              <a:t>06/09/2019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664DA52-3103-4A51-9732-5CDFF40075DD}"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556EF-B332-45D1-95D3-58221C57CE80}" type="datetimeFigureOut">
              <a:rPr lang="es-ES" smtClean="0"/>
              <a:pPr/>
              <a:t>06/09/2019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DA52-3103-4A51-9732-5CDFF40075DD}"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icgfyp.umh.es/presupuestos-2/elaboracion" TargetMode="External"/><Relationship Id="rId5" Type="http://schemas.openxmlformats.org/officeDocument/2006/relationships/image" Target="../media/image34.jpeg"/><Relationship Id="rId4" Type="http://schemas.openxmlformats.org/officeDocument/2006/relationships/hyperlink" Target="mailto:atitos@umh.es?subject=Presupuesto"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971600" y="2780928"/>
            <a:ext cx="7272808" cy="175432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TALLER “Elaboración del Presupuesto 2020”</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33373" y="620688"/>
            <a:ext cx="1646560" cy="1941532"/>
          </a:xfrm>
          <a:prstGeom prst="rect">
            <a:avLst/>
          </a:prstGeom>
          <a:noFill/>
          <a:ln w="9525">
            <a:noFill/>
            <a:miter lim="800000"/>
            <a:headEnd/>
            <a:tailEnd/>
          </a:ln>
        </p:spPr>
      </p:pic>
      <p:sp>
        <p:nvSpPr>
          <p:cNvPr id="4"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62519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4247317"/>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INGRESOS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ESTIMACIONES DE INGRESOS</a:t>
            </a:r>
          </a:p>
          <a:p>
            <a:pPr lvl="1"/>
            <a:endParaRPr lang="es-ES" sz="2400" b="1"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lvl="1"/>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4</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endPar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Estimaciones de Ingresos a percibir por Subvenciones, Concesiones, Convenios, Ayudas.</a:t>
            </a:r>
            <a:endPar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lvl="3"/>
            <a:endPar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114550" lvl="4" indent="-285750">
              <a:buFont typeface="Wingdings" panose="05000000000000000000" pitchFamily="2" charset="2"/>
              <a:buChar char="Ø"/>
            </a:pP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Estimar importe Neto.</a:t>
            </a:r>
            <a:endParaRPr lang="es-ES" dirty="0">
              <a:latin typeface="Palatino Linotype" panose="02040502050505030304" pitchFamily="18" charset="0"/>
              <a:ea typeface="Times New Roman" panose="02020603050405020304" pitchFamily="18" charset="0"/>
              <a:cs typeface="Times New Roman" panose="02020603050405020304" pitchFamily="18" charset="0"/>
            </a:endParaRPr>
          </a:p>
          <a:p>
            <a:pPr marL="2114550" lvl="4" indent="-285750">
              <a:buFont typeface="Wingdings" panose="05000000000000000000" pitchFamily="2" charset="2"/>
              <a:buChar char="Ø"/>
            </a:pP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No serán de Generación, sino de Aplicación directa al Presupuesto.</a:t>
            </a:r>
          </a:p>
          <a:p>
            <a:pPr marL="2114550" lvl="4" indent="-285750">
              <a:buFont typeface="Wingdings" panose="05000000000000000000" pitchFamily="2" charset="2"/>
              <a:buChar char="Ø"/>
            </a:pP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Aportar documentación Justificativa</a:t>
            </a:r>
          </a:p>
          <a:p>
            <a:pPr marL="1657350" lvl="3" indent="-285750">
              <a:buFont typeface="Wingdings" panose="05000000000000000000" pitchFamily="2" charset="2"/>
              <a:buChar char="Ø"/>
            </a:pPr>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lvl="3"/>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148591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0326" y="12005"/>
            <a:ext cx="6635080" cy="576064"/>
          </a:xfrm>
        </p:spPr>
        <p:txBody>
          <a:bodyPr>
            <a:noAutofit/>
          </a:bodyPr>
          <a:lstStyle/>
          <a:p>
            <a:r>
              <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a:t>
            </a:r>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2020</a:t>
            </a:r>
            <a:endParaRPr lang="es-ES" sz="3600" dirty="0"/>
          </a:p>
        </p:txBody>
      </p:sp>
      <p:pic>
        <p:nvPicPr>
          <p:cNvPr id="4"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5" name="4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95536" y="1196752"/>
            <a:ext cx="3959738" cy="523220"/>
          </a:xfrm>
          <a:prstGeom prst="rect">
            <a:avLst/>
          </a:prstGeom>
        </p:spPr>
        <p:txBody>
          <a:bodyPr wrap="none">
            <a:spAutoFit/>
          </a:bodyPr>
          <a:lstStyle/>
          <a:p>
            <a:pPr marL="0" lvl="1" algn="just"/>
            <a:r>
              <a:rPr lang="es-ES" sz="2800" b="1" dirty="0">
                <a:solidFill>
                  <a:schemeClr val="bg1">
                    <a:lumMod val="65000"/>
                  </a:schemeClr>
                </a:solidFill>
                <a:latin typeface="Aparajita" pitchFamily="34" charset="0"/>
                <a:cs typeface="Aparajita" pitchFamily="34" charset="0"/>
              </a:rPr>
              <a:t>Detalle Fichas a Confeccionar:</a:t>
            </a:r>
          </a:p>
        </p:txBody>
      </p:sp>
      <p:pic>
        <p:nvPicPr>
          <p:cNvPr id="8" name="Picture 2"/>
          <p:cNvPicPr>
            <a:picLocks noChangeAspect="1" noChangeArrowheads="1"/>
          </p:cNvPicPr>
          <p:nvPr/>
        </p:nvPicPr>
        <p:blipFill>
          <a:blip r:embed="rId3" cstate="print"/>
          <a:srcRect/>
          <a:stretch>
            <a:fillRect/>
          </a:stretch>
        </p:blipFill>
        <p:spPr bwMode="auto">
          <a:xfrm>
            <a:off x="395536" y="1792019"/>
            <a:ext cx="7019925" cy="3571875"/>
          </a:xfrm>
          <a:prstGeom prst="rect">
            <a:avLst/>
          </a:prstGeom>
          <a:noFill/>
          <a:ln w="9525">
            <a:noFill/>
            <a:miter lim="800000"/>
            <a:headEnd/>
            <a:tailEnd/>
          </a:ln>
        </p:spPr>
      </p:pic>
      <p:sp>
        <p:nvSpPr>
          <p:cNvPr id="10" name="9 CuadroTexto"/>
          <p:cNvSpPr txBox="1"/>
          <p:nvPr/>
        </p:nvSpPr>
        <p:spPr>
          <a:xfrm>
            <a:off x="5499706" y="2612056"/>
            <a:ext cx="1872208" cy="230832"/>
          </a:xfrm>
          <a:prstGeom prst="rect">
            <a:avLst/>
          </a:prstGeom>
          <a:noFill/>
        </p:spPr>
        <p:txBody>
          <a:bodyPr wrap="square" rtlCol="0">
            <a:spAutoFit/>
          </a:bodyPr>
          <a:lstStyle/>
          <a:p>
            <a:r>
              <a:rPr lang="es-ES" sz="900" b="1" i="1" dirty="0">
                <a:solidFill>
                  <a:srgbClr val="A7A8A7"/>
                </a:solidFill>
              </a:rPr>
              <a:t>Anteproyecto Presupuesto </a:t>
            </a:r>
            <a:r>
              <a:rPr lang="es-ES" sz="900" b="1" i="1" dirty="0" smtClean="0">
                <a:solidFill>
                  <a:srgbClr val="A7A8A7"/>
                </a:solidFill>
              </a:rPr>
              <a:t>2018</a:t>
            </a:r>
            <a:endParaRPr lang="es-ES" sz="900" dirty="0">
              <a:solidFill>
                <a:srgbClr val="000000"/>
              </a:solidFill>
            </a:endParaRPr>
          </a:p>
        </p:txBody>
      </p:sp>
      <p:sp>
        <p:nvSpPr>
          <p:cNvPr id="11" name="10 Rectángulo"/>
          <p:cNvSpPr/>
          <p:nvPr/>
        </p:nvSpPr>
        <p:spPr>
          <a:xfrm>
            <a:off x="5679989" y="4869160"/>
            <a:ext cx="3168352" cy="1296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smtClean="0">
                <a:solidFill>
                  <a:schemeClr val="tx2">
                    <a:lumMod val="40000"/>
                    <a:lumOff val="60000"/>
                  </a:schemeClr>
                </a:solidFill>
              </a:rPr>
              <a:t>Facilitar Propuestas de Modificación de Normativa, así como aquellos Anexos de interés presupuestario.</a:t>
            </a:r>
            <a:endParaRPr lang="es-ES" sz="1600" dirty="0">
              <a:solidFill>
                <a:schemeClr val="tx2">
                  <a:lumMod val="40000"/>
                  <a:lumOff val="60000"/>
                </a:schemeClr>
              </a:solidFill>
            </a:endParaRPr>
          </a:p>
        </p:txBody>
      </p:sp>
      <p:sp>
        <p:nvSpPr>
          <p:cNvPr id="9" name="Rectángulo redondeado 8"/>
          <p:cNvSpPr/>
          <p:nvPr/>
        </p:nvSpPr>
        <p:spPr>
          <a:xfrm>
            <a:off x="6876256" y="2703296"/>
            <a:ext cx="495658" cy="776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spTree>
    <p:extLst>
      <p:ext uri="{BB962C8B-B14F-4D97-AF65-F5344CB8AC3E}">
        <p14:creationId xmlns:p14="http://schemas.microsoft.com/office/powerpoint/2010/main" val="349306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12" name="11 Rectángulo"/>
          <p:cNvSpPr/>
          <p:nvPr/>
        </p:nvSpPr>
        <p:spPr>
          <a:xfrm>
            <a:off x="2300368" y="0"/>
            <a:ext cx="41328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a:noFill/>
                </a:ln>
                <a:solidFill>
                  <a:srgbClr val="1F497D">
                    <a:lumMod val="60000"/>
                    <a:lumOff val="40000"/>
                  </a:srgbClr>
                </a:solidFill>
                <a:effectLst>
                  <a:outerShdw blurRad="38100" dist="38100" dir="2700000" algn="tl">
                    <a:srgbClr val="000000">
                      <a:alpha val="43137"/>
                    </a:srgbClr>
                  </a:outerShdw>
                </a:effectLst>
                <a:uLnTx/>
                <a:uFillTx/>
                <a:latin typeface="Segoe UI Light" pitchFamily="34" charset="0"/>
                <a:ea typeface="+mj-ea"/>
                <a:cs typeface="+mj-cs"/>
              </a:rPr>
              <a:t>PRESUPUESTO 2020</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3" name="12 Rectángulo"/>
          <p:cNvSpPr/>
          <p:nvPr/>
        </p:nvSpPr>
        <p:spPr>
          <a:xfrm>
            <a:off x="539553" y="764704"/>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CuadroTexto"/>
          <p:cNvSpPr txBox="1"/>
          <p:nvPr/>
        </p:nvSpPr>
        <p:spPr>
          <a:xfrm>
            <a:off x="539552" y="1287660"/>
            <a:ext cx="6264696" cy="954107"/>
          </a:xfrm>
          <a:prstGeom prst="rect">
            <a:avLst/>
          </a:prstGeom>
          <a:noFill/>
        </p:spPr>
        <p:txBody>
          <a:bodyPr wrap="square" rtlCol="0">
            <a:spAutoFit/>
          </a:bodyPr>
          <a:lstStyle/>
          <a:p>
            <a:pPr marL="0" lvl="1" algn="just"/>
            <a:r>
              <a:rPr lang="es-ES" sz="2800" b="1" dirty="0">
                <a:solidFill>
                  <a:schemeClr val="bg1">
                    <a:lumMod val="65000"/>
                  </a:schemeClr>
                </a:solidFill>
                <a:latin typeface="Aparajita" pitchFamily="34" charset="0"/>
                <a:cs typeface="Aparajita" pitchFamily="34" charset="0"/>
              </a:rPr>
              <a:t>Detalle Fichas a Confeccionar:</a:t>
            </a:r>
          </a:p>
          <a:p>
            <a:pPr marL="0" lvl="1" algn="just"/>
            <a:endParaRPr lang="es-ES" sz="2800" b="1" dirty="0">
              <a:solidFill>
                <a:schemeClr val="bg1">
                  <a:lumMod val="65000"/>
                </a:schemeClr>
              </a:solidFill>
              <a:latin typeface="Aparajita" pitchFamily="34" charset="0"/>
              <a:cs typeface="Aparajita" pitchFamily="34" charset="0"/>
            </a:endParaRPr>
          </a:p>
        </p:txBody>
      </p:sp>
      <p:pic>
        <p:nvPicPr>
          <p:cNvPr id="18" name="Picture 1" descr="B y N Transpar"/>
          <p:cNvPicPr>
            <a:picLocks noChangeAspect="1" noChangeArrowheads="1"/>
          </p:cNvPicPr>
          <p:nvPr/>
        </p:nvPicPr>
        <p:blipFill>
          <a:blip r:embed="rId3" cstate="print"/>
          <a:srcRect/>
          <a:stretch>
            <a:fillRect/>
          </a:stretch>
        </p:blipFill>
        <p:spPr bwMode="auto">
          <a:xfrm>
            <a:off x="8537640" y="14287"/>
            <a:ext cx="559340" cy="571500"/>
          </a:xfrm>
          <a:prstGeom prst="rect">
            <a:avLst/>
          </a:prstGeom>
          <a:noFill/>
          <a:ln w="9525">
            <a:noFill/>
            <a:miter lim="800000"/>
            <a:headEnd/>
            <a:tailEnd/>
          </a:ln>
        </p:spPr>
      </p:pic>
      <p:sp>
        <p:nvSpPr>
          <p:cNvPr id="15" name="15 Rectángulo"/>
          <p:cNvSpPr/>
          <p:nvPr/>
        </p:nvSpPr>
        <p:spPr>
          <a:xfrm>
            <a:off x="3131840" y="5301208"/>
            <a:ext cx="5256584" cy="1235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smtClean="0">
                <a:solidFill>
                  <a:schemeClr val="tx2">
                    <a:lumMod val="40000"/>
                    <a:lumOff val="60000"/>
                  </a:schemeClr>
                </a:solidFill>
              </a:rPr>
              <a:t>Para poder emitir facturas internas o externas, debemos presentar cada año, los Precios y Tarifas actualizados para su aprobación conjunta con el Presupuesto por el Consejo Social</a:t>
            </a:r>
            <a:endParaRPr lang="es-ES" sz="1600" dirty="0">
              <a:solidFill>
                <a:schemeClr val="tx2">
                  <a:lumMod val="40000"/>
                  <a:lumOff val="60000"/>
                </a:schemeClr>
              </a:solidFill>
            </a:endParaRPr>
          </a:p>
        </p:txBody>
      </p:sp>
      <p:sp>
        <p:nvSpPr>
          <p:cNvPr id="9" name="Rectángulo redondeado 8"/>
          <p:cNvSpPr/>
          <p:nvPr/>
        </p:nvSpPr>
        <p:spPr>
          <a:xfrm>
            <a:off x="8172400" y="2241767"/>
            <a:ext cx="504056" cy="173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pic>
        <p:nvPicPr>
          <p:cNvPr id="4" name="Imagen 3"/>
          <p:cNvPicPr>
            <a:picLocks noChangeAspect="1"/>
          </p:cNvPicPr>
          <p:nvPr/>
        </p:nvPicPr>
        <p:blipFill>
          <a:blip r:embed="rId4"/>
          <a:stretch>
            <a:fillRect/>
          </a:stretch>
        </p:blipFill>
        <p:spPr>
          <a:xfrm>
            <a:off x="122033" y="1764713"/>
            <a:ext cx="8274013" cy="3318889"/>
          </a:xfrm>
          <a:prstGeom prst="rect">
            <a:avLst/>
          </a:prstGeom>
        </p:spPr>
      </p:pic>
    </p:spTree>
    <p:extLst>
      <p:ext uri="{BB962C8B-B14F-4D97-AF65-F5344CB8AC3E}">
        <p14:creationId xmlns:p14="http://schemas.microsoft.com/office/powerpoint/2010/main" val="313695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12" name="11 Rectángulo"/>
          <p:cNvSpPr/>
          <p:nvPr/>
        </p:nvSpPr>
        <p:spPr>
          <a:xfrm>
            <a:off x="2300368" y="0"/>
            <a:ext cx="413286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a:noFill/>
                </a:ln>
                <a:solidFill>
                  <a:srgbClr val="1F497D">
                    <a:lumMod val="60000"/>
                    <a:lumOff val="40000"/>
                  </a:srgbClr>
                </a:solidFill>
                <a:effectLst>
                  <a:outerShdw blurRad="38100" dist="38100" dir="2700000" algn="tl">
                    <a:srgbClr val="000000">
                      <a:alpha val="43137"/>
                    </a:srgbClr>
                  </a:outerShdw>
                </a:effectLst>
                <a:uLnTx/>
                <a:uFillTx/>
                <a:latin typeface="Segoe UI Light" pitchFamily="34" charset="0"/>
                <a:ea typeface="+mj-ea"/>
                <a:cs typeface="+mj-cs"/>
              </a:rPr>
              <a:t>PRESUPUESTO 2020</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3" name="12 Rectángulo"/>
          <p:cNvSpPr/>
          <p:nvPr/>
        </p:nvSpPr>
        <p:spPr>
          <a:xfrm>
            <a:off x="539553" y="764704"/>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CuadroTexto"/>
          <p:cNvSpPr txBox="1"/>
          <p:nvPr/>
        </p:nvSpPr>
        <p:spPr>
          <a:xfrm>
            <a:off x="539552" y="1287660"/>
            <a:ext cx="6264696" cy="954107"/>
          </a:xfrm>
          <a:prstGeom prst="rect">
            <a:avLst/>
          </a:prstGeom>
          <a:noFill/>
        </p:spPr>
        <p:txBody>
          <a:bodyPr wrap="square" rtlCol="0">
            <a:spAutoFit/>
          </a:bodyPr>
          <a:lstStyle/>
          <a:p>
            <a:pPr marL="0" lvl="1" algn="just"/>
            <a:r>
              <a:rPr lang="es-ES" sz="2800" b="1" dirty="0">
                <a:solidFill>
                  <a:schemeClr val="bg1">
                    <a:lumMod val="65000"/>
                  </a:schemeClr>
                </a:solidFill>
                <a:latin typeface="Aparajita" pitchFamily="34" charset="0"/>
                <a:cs typeface="Aparajita" pitchFamily="34" charset="0"/>
              </a:rPr>
              <a:t>Detalle Fichas a Confeccionar:</a:t>
            </a:r>
          </a:p>
          <a:p>
            <a:pPr marL="0" lvl="1" algn="just"/>
            <a:endParaRPr lang="es-ES" sz="2800" b="1" dirty="0">
              <a:solidFill>
                <a:schemeClr val="bg1">
                  <a:lumMod val="65000"/>
                </a:schemeClr>
              </a:solidFill>
              <a:latin typeface="Aparajita" pitchFamily="34" charset="0"/>
              <a:cs typeface="Aparajita" pitchFamily="34" charset="0"/>
            </a:endParaRPr>
          </a:p>
        </p:txBody>
      </p:sp>
      <p:pic>
        <p:nvPicPr>
          <p:cNvPr id="18" name="Picture 1" descr="B y N Transpar"/>
          <p:cNvPicPr>
            <a:picLocks noChangeAspect="1" noChangeArrowheads="1"/>
          </p:cNvPicPr>
          <p:nvPr/>
        </p:nvPicPr>
        <p:blipFill>
          <a:blip r:embed="rId3" cstate="print"/>
          <a:srcRect/>
          <a:stretch>
            <a:fillRect/>
          </a:stretch>
        </p:blipFill>
        <p:spPr bwMode="auto">
          <a:xfrm>
            <a:off x="8537640" y="14287"/>
            <a:ext cx="559340" cy="571500"/>
          </a:xfrm>
          <a:prstGeom prst="rect">
            <a:avLst/>
          </a:prstGeom>
          <a:noFill/>
          <a:ln w="9525">
            <a:noFill/>
            <a:miter lim="800000"/>
            <a:headEnd/>
            <a:tailEnd/>
          </a:ln>
        </p:spPr>
      </p:pic>
      <p:sp>
        <p:nvSpPr>
          <p:cNvPr id="9" name="Rectángulo redondeado 8"/>
          <p:cNvSpPr/>
          <p:nvPr/>
        </p:nvSpPr>
        <p:spPr>
          <a:xfrm>
            <a:off x="8172400" y="2241767"/>
            <a:ext cx="504056" cy="173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pic>
        <p:nvPicPr>
          <p:cNvPr id="3" name="Imagen 2"/>
          <p:cNvPicPr>
            <a:picLocks noChangeAspect="1"/>
          </p:cNvPicPr>
          <p:nvPr/>
        </p:nvPicPr>
        <p:blipFill>
          <a:blip r:embed="rId4"/>
          <a:stretch>
            <a:fillRect/>
          </a:stretch>
        </p:blipFill>
        <p:spPr>
          <a:xfrm>
            <a:off x="109456" y="2049108"/>
            <a:ext cx="8855033" cy="1712140"/>
          </a:xfrm>
          <a:prstGeom prst="rect">
            <a:avLst/>
          </a:prstGeom>
        </p:spPr>
      </p:pic>
      <p:sp>
        <p:nvSpPr>
          <p:cNvPr id="5" name="CuadroTexto 4"/>
          <p:cNvSpPr txBox="1"/>
          <p:nvPr/>
        </p:nvSpPr>
        <p:spPr>
          <a:xfrm>
            <a:off x="0" y="1684776"/>
            <a:ext cx="2498761" cy="369332"/>
          </a:xfrm>
          <a:prstGeom prst="rect">
            <a:avLst/>
          </a:prstGeom>
          <a:noFill/>
        </p:spPr>
        <p:txBody>
          <a:bodyPr wrap="none" rtlCol="0">
            <a:spAutoFit/>
          </a:bodyPr>
          <a:lstStyle/>
          <a:p>
            <a:r>
              <a:rPr lang="es-ES" dirty="0" smtClean="0"/>
              <a:t>3.A. ESTUDIO DE COSTES</a:t>
            </a:r>
            <a:endParaRPr lang="es-ES" dirty="0"/>
          </a:p>
        </p:txBody>
      </p:sp>
      <p:sp>
        <p:nvSpPr>
          <p:cNvPr id="14" name="CuadroTexto 13"/>
          <p:cNvSpPr txBox="1"/>
          <p:nvPr/>
        </p:nvSpPr>
        <p:spPr>
          <a:xfrm>
            <a:off x="0" y="3861048"/>
            <a:ext cx="2778966" cy="369332"/>
          </a:xfrm>
          <a:prstGeom prst="rect">
            <a:avLst/>
          </a:prstGeom>
          <a:noFill/>
        </p:spPr>
        <p:txBody>
          <a:bodyPr wrap="none" rtlCol="0">
            <a:spAutoFit/>
          </a:bodyPr>
          <a:lstStyle/>
          <a:p>
            <a:r>
              <a:rPr lang="es-ES" dirty="0" smtClean="0"/>
              <a:t>3.B. VALORES DE MERCADO</a:t>
            </a:r>
            <a:endParaRPr lang="es-ES" dirty="0"/>
          </a:p>
        </p:txBody>
      </p:sp>
      <p:pic>
        <p:nvPicPr>
          <p:cNvPr id="6" name="Imagen 5"/>
          <p:cNvPicPr>
            <a:picLocks noChangeAspect="1"/>
          </p:cNvPicPr>
          <p:nvPr/>
        </p:nvPicPr>
        <p:blipFill>
          <a:blip r:embed="rId5"/>
          <a:stretch>
            <a:fillRect/>
          </a:stretch>
        </p:blipFill>
        <p:spPr>
          <a:xfrm>
            <a:off x="62278" y="4330180"/>
            <a:ext cx="8902211" cy="1052338"/>
          </a:xfrm>
          <a:prstGeom prst="rect">
            <a:avLst/>
          </a:prstGeom>
        </p:spPr>
      </p:pic>
    </p:spTree>
    <p:extLst>
      <p:ext uri="{BB962C8B-B14F-4D97-AF65-F5344CB8AC3E}">
        <p14:creationId xmlns:p14="http://schemas.microsoft.com/office/powerpoint/2010/main" val="3650769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4462760"/>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INGRESOS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PRECIOS PÚBLICOS, TASAS</a:t>
            </a:r>
          </a:p>
          <a:p>
            <a:pPr lvl="1"/>
            <a:endParaRPr lang="es-ES" sz="2400" b="1"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lvl="1"/>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3</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endPar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rPr>
              <a:t>Revisión de Precios Públicos según Anexos.</a:t>
            </a:r>
          </a:p>
          <a:p>
            <a:pPr lvl="3"/>
            <a:endPar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rPr>
              <a:t>Modelo de Determinación del Coste.</a:t>
            </a:r>
          </a:p>
          <a:p>
            <a:pPr lvl="3"/>
            <a:endPar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rPr>
              <a:t>Inventario Anual.</a:t>
            </a:r>
          </a:p>
          <a:p>
            <a:pPr lvl="3"/>
            <a:endPar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sz="2000" b="1" dirty="0" smtClean="0">
                <a:latin typeface="Palatino Linotype" panose="02040502050505030304" pitchFamily="18" charset="0"/>
                <a:ea typeface="Times New Roman" panose="02020603050405020304" pitchFamily="18" charset="0"/>
                <a:cs typeface="Times New Roman" panose="02020603050405020304" pitchFamily="18" charset="0"/>
              </a:rPr>
              <a:t>Informe de Viabilidad Anual.</a:t>
            </a:r>
            <a:endParaRPr lang="es-ES" sz="2000"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lvl="3"/>
            <a:endPar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392948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43843" y="5489150"/>
            <a:ext cx="51102" cy="134629"/>
          </a:xfrm>
          <a:prstGeom prst="rect">
            <a:avLst/>
          </a:prstGeom>
        </p:spPr>
        <p:txBody>
          <a:bodyPr vert="horz" wrap="square" lIns="0" tIns="0" rIns="0" bIns="0" rtlCol="0">
            <a:noAutofit/>
          </a:bodyPr>
          <a:lstStyle/>
          <a:p>
            <a:pPr marL="11135"/>
            <a:r>
              <a:rPr sz="700" b="1" spc="4" dirty="0">
                <a:solidFill>
                  <a:srgbClr val="538DD5"/>
                </a:solidFill>
                <a:latin typeface="Calibri"/>
                <a:cs typeface="Calibri"/>
              </a:rPr>
              <a:t>-</a:t>
            </a:r>
            <a:endParaRPr sz="700">
              <a:latin typeface="Calibri"/>
              <a:cs typeface="Calibri"/>
            </a:endParaRPr>
          </a:p>
        </p:txBody>
      </p:sp>
      <p:sp>
        <p:nvSpPr>
          <p:cNvPr id="3" name="object 3"/>
          <p:cNvSpPr txBox="1"/>
          <p:nvPr/>
        </p:nvSpPr>
        <p:spPr>
          <a:xfrm>
            <a:off x="572548" y="5886822"/>
            <a:ext cx="3423292" cy="134629"/>
          </a:xfrm>
          <a:prstGeom prst="rect">
            <a:avLst/>
          </a:prstGeom>
        </p:spPr>
        <p:txBody>
          <a:bodyPr vert="horz" wrap="square" lIns="0" tIns="0" rIns="0" bIns="0" rtlCol="0">
            <a:noAutofit/>
          </a:bodyPr>
          <a:lstStyle/>
          <a:p>
            <a:pPr marL="11135"/>
            <a:endParaRPr sz="700" dirty="0">
              <a:latin typeface="Calibri"/>
              <a:cs typeface="Calibri"/>
            </a:endParaRPr>
          </a:p>
        </p:txBody>
      </p:sp>
      <p:sp>
        <p:nvSpPr>
          <p:cNvPr id="10" name="object 10"/>
          <p:cNvSpPr txBox="1"/>
          <p:nvPr/>
        </p:nvSpPr>
        <p:spPr>
          <a:xfrm>
            <a:off x="3570824" y="5489150"/>
            <a:ext cx="277799" cy="134629"/>
          </a:xfrm>
          <a:prstGeom prst="rect">
            <a:avLst/>
          </a:prstGeom>
        </p:spPr>
        <p:txBody>
          <a:bodyPr vert="horz" wrap="square" lIns="0" tIns="0" rIns="0" bIns="0" rtlCol="0">
            <a:noAutofit/>
          </a:bodyPr>
          <a:lstStyle/>
          <a:p>
            <a:pPr marL="11135"/>
            <a:endParaRPr sz="700" dirty="0">
              <a:latin typeface="Calibri"/>
              <a:cs typeface="Calibri"/>
            </a:endParaRPr>
          </a:p>
        </p:txBody>
      </p:sp>
      <p:pic>
        <p:nvPicPr>
          <p:cNvPr id="13"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14" name="13 Rectángulo"/>
          <p:cNvSpPr/>
          <p:nvPr/>
        </p:nvSpPr>
        <p:spPr>
          <a:xfrm>
            <a:off x="2422781" y="0"/>
            <a:ext cx="314611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a:noFill/>
                </a:ln>
                <a:solidFill>
                  <a:srgbClr val="1F497D">
                    <a:lumMod val="60000"/>
                    <a:lumOff val="40000"/>
                  </a:srgbClr>
                </a:solidFill>
                <a:effectLst>
                  <a:outerShdw blurRad="38100" dist="38100" dir="2700000" algn="tl">
                    <a:srgbClr val="000000">
                      <a:alpha val="43137"/>
                    </a:srgbClr>
                  </a:outerShdw>
                </a:effectLst>
                <a:uLnTx/>
                <a:uFillTx/>
                <a:latin typeface="Segoe UI Light" pitchFamily="34" charset="0"/>
                <a:ea typeface="+mj-ea"/>
                <a:cs typeface="+mj-cs"/>
              </a:rPr>
              <a:t>PRESUPUESTO </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5" name="14 Rectángulo"/>
          <p:cNvSpPr/>
          <p:nvPr/>
        </p:nvSpPr>
        <p:spPr>
          <a:xfrm>
            <a:off x="5436096" y="0"/>
            <a:ext cx="114005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a:noFill/>
                </a:ln>
                <a:solidFill>
                  <a:srgbClr val="1F497D">
                    <a:lumMod val="60000"/>
                    <a:lumOff val="40000"/>
                  </a:srgbClr>
                </a:solidFill>
                <a:effectLst>
                  <a:outerShdw blurRad="38100" dist="38100" dir="2700000" algn="tl">
                    <a:srgbClr val="000000">
                      <a:alpha val="43137"/>
                    </a:srgbClr>
                  </a:outerShdw>
                </a:effectLst>
                <a:uLnTx/>
                <a:uFillTx/>
                <a:latin typeface="Segoe UI Light" pitchFamily="34" charset="0"/>
                <a:ea typeface="+mj-ea"/>
                <a:cs typeface="+mj-cs"/>
              </a:rPr>
              <a:t>2020</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6" name="15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Rectángulo"/>
          <p:cNvSpPr/>
          <p:nvPr/>
        </p:nvSpPr>
        <p:spPr>
          <a:xfrm>
            <a:off x="395536" y="1216681"/>
            <a:ext cx="3959738" cy="523220"/>
          </a:xfrm>
          <a:prstGeom prst="rect">
            <a:avLst/>
          </a:prstGeom>
        </p:spPr>
        <p:txBody>
          <a:bodyPr wrap="none">
            <a:spAutoFit/>
          </a:bodyPr>
          <a:lstStyle/>
          <a:p>
            <a:pPr marL="0" lvl="1" algn="just"/>
            <a:r>
              <a:rPr lang="es-ES" sz="2800" b="1" dirty="0">
                <a:solidFill>
                  <a:prstClr val="white">
                    <a:lumMod val="65000"/>
                  </a:prstClr>
                </a:solidFill>
                <a:latin typeface="Aparajita" pitchFamily="34" charset="0"/>
                <a:cs typeface="Aparajita" pitchFamily="34" charset="0"/>
              </a:rPr>
              <a:t>Detalle Fichas a Confeccionar:</a:t>
            </a:r>
          </a:p>
        </p:txBody>
      </p:sp>
      <p:pic>
        <p:nvPicPr>
          <p:cNvPr id="18" name="Picture 1" descr="B y N Transpar"/>
          <p:cNvPicPr>
            <a:picLocks noChangeAspect="1" noChangeArrowheads="1"/>
          </p:cNvPicPr>
          <p:nvPr/>
        </p:nvPicPr>
        <p:blipFill>
          <a:blip r:embed="rId3" cstate="print"/>
          <a:srcRect/>
          <a:stretch>
            <a:fillRect/>
          </a:stretch>
        </p:blipFill>
        <p:spPr bwMode="auto">
          <a:xfrm>
            <a:off x="8540802" y="62716"/>
            <a:ext cx="559340" cy="571500"/>
          </a:xfrm>
          <a:prstGeom prst="rect">
            <a:avLst/>
          </a:prstGeom>
          <a:noFill/>
          <a:ln w="9525">
            <a:noFill/>
            <a:miter lim="800000"/>
            <a:headEnd/>
            <a:tailEnd/>
          </a:ln>
        </p:spPr>
      </p:pic>
      <p:pic>
        <p:nvPicPr>
          <p:cNvPr id="6" name="Imagen 5"/>
          <p:cNvPicPr>
            <a:picLocks noChangeAspect="1"/>
          </p:cNvPicPr>
          <p:nvPr/>
        </p:nvPicPr>
        <p:blipFill>
          <a:blip r:embed="rId4"/>
          <a:stretch>
            <a:fillRect/>
          </a:stretch>
        </p:blipFill>
        <p:spPr>
          <a:xfrm>
            <a:off x="117579" y="1641540"/>
            <a:ext cx="8829590" cy="4379911"/>
          </a:xfrm>
          <a:prstGeom prst="rect">
            <a:avLst/>
          </a:prstGeom>
        </p:spPr>
      </p:pic>
      <p:sp>
        <p:nvSpPr>
          <p:cNvPr id="20" name="15 Rectángulo"/>
          <p:cNvSpPr/>
          <p:nvPr/>
        </p:nvSpPr>
        <p:spPr>
          <a:xfrm>
            <a:off x="337358" y="4940509"/>
            <a:ext cx="8288161" cy="18926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a:solidFill>
                  <a:schemeClr val="tx2">
                    <a:lumMod val="40000"/>
                    <a:lumOff val="60000"/>
                  </a:schemeClr>
                </a:solidFill>
              </a:rPr>
              <a:t>Reflejar todas las previsiones de ingresos que se esperen recibir a lo largo del próximo ejercicio por las actividades del ámbito de la Unidad, tanto si permiten la financiación de gastos de la Unidad, como si suponen aplicación general.</a:t>
            </a:r>
          </a:p>
          <a:p>
            <a:pPr algn="just"/>
            <a:r>
              <a:rPr lang="es-ES" sz="1600" dirty="0">
                <a:solidFill>
                  <a:schemeClr val="tx2">
                    <a:lumMod val="40000"/>
                    <a:lumOff val="60000"/>
                  </a:schemeClr>
                </a:solidFill>
              </a:rPr>
              <a:t>En los casos de Subvenciones a recibir por la Universidad, deberá adjuntarse documentación acreditativa de su concesión, o previsión</a:t>
            </a:r>
            <a:r>
              <a:rPr lang="es-ES" sz="1600" dirty="0" smtClean="0">
                <a:solidFill>
                  <a:schemeClr val="tx2">
                    <a:lumMod val="40000"/>
                    <a:lumOff val="60000"/>
                  </a:schemeClr>
                </a:solidFill>
              </a:rPr>
              <a:t>.</a:t>
            </a:r>
            <a:endParaRPr lang="es-ES" sz="1600" dirty="0">
              <a:solidFill>
                <a:schemeClr val="tx2">
                  <a:lumMod val="40000"/>
                  <a:lumOff val="60000"/>
                </a:schemeClr>
              </a:solidFill>
            </a:endParaRPr>
          </a:p>
        </p:txBody>
      </p:sp>
      <p:sp>
        <p:nvSpPr>
          <p:cNvPr id="19" name="Rectángulo redondeado 18"/>
          <p:cNvSpPr/>
          <p:nvPr/>
        </p:nvSpPr>
        <p:spPr>
          <a:xfrm>
            <a:off x="8540802" y="2030114"/>
            <a:ext cx="504056" cy="173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spTree>
    <p:extLst>
      <p:ext uri="{BB962C8B-B14F-4D97-AF65-F5344CB8AC3E}">
        <p14:creationId xmlns:p14="http://schemas.microsoft.com/office/powerpoint/2010/main" val="5925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 y="1"/>
            <a:ext cx="1247650" cy="543692"/>
          </a:xfrm>
          <a:prstGeom prst="rect">
            <a:avLst/>
          </a:prstGeom>
          <a:noFill/>
          <a:ln w="9525">
            <a:noFill/>
            <a:miter lim="800000"/>
            <a:headEnd/>
            <a:tailEnd/>
          </a:ln>
        </p:spPr>
      </p:pic>
      <p:sp>
        <p:nvSpPr>
          <p:cNvPr id="15" name="14 Rectángulo"/>
          <p:cNvSpPr/>
          <p:nvPr/>
        </p:nvSpPr>
        <p:spPr>
          <a:xfrm>
            <a:off x="3006322" y="3261"/>
            <a:ext cx="3638252" cy="573399"/>
          </a:xfrm>
          <a:prstGeom prst="rect">
            <a:avLst/>
          </a:prstGeom>
        </p:spPr>
        <p:txBody>
          <a:bodyPr wrap="none" lIns="80175" tIns="40087" rIns="80175" bIns="40087">
            <a:spAutoFit/>
          </a:bodyPr>
          <a:lstStyle/>
          <a:p>
            <a:r>
              <a:rPr lang="es-ES" sz="3200" b="1" dirty="0">
                <a:solidFill>
                  <a:srgbClr val="1F497D">
                    <a:lumMod val="60000"/>
                    <a:lumOff val="40000"/>
                  </a:srgbClr>
                </a:solidFill>
                <a:effectLst>
                  <a:outerShdw blurRad="38100" dist="38100" dir="2700000" algn="tl">
                    <a:srgbClr val="000000">
                      <a:alpha val="43137"/>
                    </a:srgbClr>
                  </a:outerShdw>
                </a:effectLst>
                <a:latin typeface="Segoe UI Light" pitchFamily="34" charset="0"/>
                <a:ea typeface="+mj-ea"/>
                <a:cs typeface="+mj-cs"/>
              </a:rPr>
              <a:t>PRESUPUESTO </a:t>
            </a:r>
            <a:r>
              <a:rPr lang="es-ES" sz="3200" b="1" dirty="0" smtClean="0">
                <a:solidFill>
                  <a:srgbClr val="1F497D">
                    <a:lumMod val="60000"/>
                    <a:lumOff val="40000"/>
                  </a:srgbClr>
                </a:solidFill>
                <a:effectLst>
                  <a:outerShdw blurRad="38100" dist="38100" dir="2700000" algn="tl">
                    <a:srgbClr val="000000">
                      <a:alpha val="43137"/>
                    </a:srgbClr>
                  </a:outerShdw>
                </a:effectLst>
                <a:latin typeface="Segoe UI Light" pitchFamily="34" charset="0"/>
                <a:ea typeface="+mj-ea"/>
                <a:cs typeface="+mj-cs"/>
              </a:rPr>
              <a:t>2020</a:t>
            </a:r>
            <a:endParaRPr lang="es-ES" dirty="0"/>
          </a:p>
        </p:txBody>
      </p:sp>
      <p:pic>
        <p:nvPicPr>
          <p:cNvPr id="16" name="Picture 1" descr="B y N Transpar"/>
          <p:cNvPicPr>
            <a:picLocks noChangeAspect="1" noChangeArrowheads="1"/>
          </p:cNvPicPr>
          <p:nvPr/>
        </p:nvPicPr>
        <p:blipFill>
          <a:blip r:embed="rId3" cstate="print"/>
          <a:srcRect/>
          <a:stretch>
            <a:fillRect/>
          </a:stretch>
        </p:blipFill>
        <p:spPr bwMode="auto">
          <a:xfrm>
            <a:off x="8612333" y="37160"/>
            <a:ext cx="478864" cy="517802"/>
          </a:xfrm>
          <a:prstGeom prst="rect">
            <a:avLst/>
          </a:prstGeom>
          <a:noFill/>
          <a:ln w="9525">
            <a:noFill/>
            <a:miter lim="800000"/>
            <a:headEnd/>
            <a:tailEnd/>
          </a:ln>
        </p:spPr>
      </p:pic>
      <p:sp>
        <p:nvSpPr>
          <p:cNvPr id="17" name="16 Rectángulo"/>
          <p:cNvSpPr/>
          <p:nvPr/>
        </p:nvSpPr>
        <p:spPr>
          <a:xfrm>
            <a:off x="1107685" y="627610"/>
            <a:ext cx="7212787" cy="456695"/>
          </a:xfrm>
          <a:prstGeom prst="rect">
            <a:avLst/>
          </a:prstGeom>
        </p:spPr>
        <p:style>
          <a:lnRef idx="2">
            <a:schemeClr val="accent1"/>
          </a:lnRef>
          <a:fillRef idx="1">
            <a:schemeClr val="lt1"/>
          </a:fillRef>
          <a:effectRef idx="0">
            <a:schemeClr val="accent1"/>
          </a:effectRef>
          <a:fontRef idx="minor">
            <a:schemeClr val="dk1"/>
          </a:fontRef>
        </p:style>
        <p:txBody>
          <a:bodyPr lIns="80175" tIns="40087" rIns="80175" bIns="40087"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9 Rectángulo"/>
          <p:cNvSpPr/>
          <p:nvPr/>
        </p:nvSpPr>
        <p:spPr>
          <a:xfrm>
            <a:off x="395536" y="1222413"/>
            <a:ext cx="3959738" cy="523220"/>
          </a:xfrm>
          <a:prstGeom prst="rect">
            <a:avLst/>
          </a:prstGeom>
        </p:spPr>
        <p:txBody>
          <a:bodyPr wrap="none">
            <a:spAutoFit/>
          </a:bodyPr>
          <a:lstStyle/>
          <a:p>
            <a:pPr marL="0" lvl="1" algn="just"/>
            <a:r>
              <a:rPr lang="es-ES" sz="2800" b="1" dirty="0">
                <a:solidFill>
                  <a:prstClr val="white">
                    <a:lumMod val="65000"/>
                  </a:prstClr>
                </a:solidFill>
                <a:latin typeface="Aparajita" pitchFamily="34" charset="0"/>
                <a:cs typeface="Aparajita" pitchFamily="34" charset="0"/>
              </a:rPr>
              <a:t>Detalle Fichas a Confeccionar:</a:t>
            </a:r>
          </a:p>
        </p:txBody>
      </p:sp>
      <p:sp>
        <p:nvSpPr>
          <p:cNvPr id="9" name="15 Rectángulo"/>
          <p:cNvSpPr/>
          <p:nvPr/>
        </p:nvSpPr>
        <p:spPr>
          <a:xfrm>
            <a:off x="6156176" y="1613292"/>
            <a:ext cx="2447918" cy="51280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600" dirty="0">
                <a:solidFill>
                  <a:schemeClr val="tx2">
                    <a:lumMod val="40000"/>
                    <a:lumOff val="60000"/>
                  </a:schemeClr>
                </a:solidFill>
              </a:rPr>
              <a:t>Indicar las Becas previstas a convocar durante el ejercicio </a:t>
            </a:r>
            <a:r>
              <a:rPr lang="es-ES" sz="1600" dirty="0" smtClean="0">
                <a:solidFill>
                  <a:schemeClr val="tx2">
                    <a:lumMod val="40000"/>
                    <a:lumOff val="60000"/>
                  </a:schemeClr>
                </a:solidFill>
              </a:rPr>
              <a:t>2020</a:t>
            </a:r>
            <a:r>
              <a:rPr lang="es-ES" sz="1600" b="1" dirty="0" smtClean="0">
                <a:solidFill>
                  <a:schemeClr val="tx2">
                    <a:lumMod val="40000"/>
                    <a:lumOff val="60000"/>
                  </a:schemeClr>
                </a:solidFill>
              </a:rPr>
              <a:t>, </a:t>
            </a:r>
            <a:r>
              <a:rPr lang="es-ES" sz="1600" b="1" dirty="0">
                <a:solidFill>
                  <a:schemeClr val="tx2">
                    <a:lumMod val="40000"/>
                    <a:lumOff val="60000"/>
                  </a:schemeClr>
                </a:solidFill>
              </a:rPr>
              <a:t>diferentes a las Prácticas de Alumnos gestionadas por el Vicerrector de Estudiantes y </a:t>
            </a:r>
            <a:r>
              <a:rPr lang="es-ES" sz="1600" b="1" dirty="0" smtClean="0">
                <a:solidFill>
                  <a:schemeClr val="tx2">
                    <a:lumMod val="40000"/>
                    <a:lumOff val="60000"/>
                  </a:schemeClr>
                </a:solidFill>
              </a:rPr>
              <a:t>Coordinación </a:t>
            </a:r>
            <a:r>
              <a:rPr lang="es-ES" sz="1600" dirty="0">
                <a:solidFill>
                  <a:schemeClr val="tx2">
                    <a:lumMod val="40000"/>
                    <a:lumOff val="60000"/>
                  </a:schemeClr>
                </a:solidFill>
              </a:rPr>
              <a:t>(que serán presupuestadas directamente por el propio Vicerrector), diferenciando entre:</a:t>
            </a:r>
          </a:p>
          <a:p>
            <a:pPr marL="285750" lvl="0" indent="-285750">
              <a:buFont typeface="Arial" panose="020B0604020202020204" pitchFamily="34" charset="0"/>
              <a:buChar char="•"/>
            </a:pPr>
            <a:r>
              <a:rPr lang="es-ES_tradnl" sz="1600" b="1" dirty="0">
                <a:solidFill>
                  <a:schemeClr val="tx2">
                    <a:lumMod val="40000"/>
                    <a:lumOff val="60000"/>
                  </a:schemeClr>
                </a:solidFill>
              </a:rPr>
              <a:t>Becas de Colaboración </a:t>
            </a:r>
            <a:r>
              <a:rPr lang="es-ES_tradnl" sz="1600" dirty="0">
                <a:solidFill>
                  <a:schemeClr val="tx2">
                    <a:lumMod val="40000"/>
                    <a:lumOff val="60000"/>
                  </a:schemeClr>
                </a:solidFill>
              </a:rPr>
              <a:t>(en partida presupuestaria adscrita a su Unidad Orgánica).</a:t>
            </a:r>
            <a:endParaRPr lang="es-ES" sz="1600" dirty="0">
              <a:solidFill>
                <a:schemeClr val="tx2">
                  <a:lumMod val="40000"/>
                  <a:lumOff val="60000"/>
                </a:schemeClr>
              </a:solidFill>
            </a:endParaRPr>
          </a:p>
          <a:p>
            <a:pPr marL="285750" indent="-285750">
              <a:buFont typeface="Arial" panose="020B0604020202020204" pitchFamily="34" charset="0"/>
              <a:buChar char="•"/>
            </a:pPr>
            <a:r>
              <a:rPr lang="es-ES" sz="1600" b="1" dirty="0">
                <a:solidFill>
                  <a:schemeClr val="tx2">
                    <a:lumMod val="40000"/>
                    <a:lumOff val="60000"/>
                  </a:schemeClr>
                </a:solidFill>
              </a:rPr>
              <a:t>Becas Formativas Titulados</a:t>
            </a:r>
            <a:r>
              <a:rPr lang="es-ES" sz="1600" dirty="0">
                <a:solidFill>
                  <a:schemeClr val="tx2">
                    <a:lumMod val="40000"/>
                    <a:lumOff val="60000"/>
                  </a:schemeClr>
                </a:solidFill>
              </a:rPr>
              <a:t>  (solicitud a Gerencia, que serán acumuladas en una única partida presupuestaria central).</a:t>
            </a:r>
          </a:p>
        </p:txBody>
      </p:sp>
      <p:sp>
        <p:nvSpPr>
          <p:cNvPr id="10" name="Rectángulo redondeado 9"/>
          <p:cNvSpPr/>
          <p:nvPr/>
        </p:nvSpPr>
        <p:spPr>
          <a:xfrm>
            <a:off x="5544108" y="2204864"/>
            <a:ext cx="504056" cy="173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pic>
        <p:nvPicPr>
          <p:cNvPr id="3" name="Imagen 2"/>
          <p:cNvPicPr>
            <a:picLocks noChangeAspect="1"/>
          </p:cNvPicPr>
          <p:nvPr/>
        </p:nvPicPr>
        <p:blipFill>
          <a:blip r:embed="rId4"/>
          <a:stretch>
            <a:fillRect/>
          </a:stretch>
        </p:blipFill>
        <p:spPr>
          <a:xfrm>
            <a:off x="324803" y="1635885"/>
            <a:ext cx="5831373" cy="4889459"/>
          </a:xfrm>
          <a:prstGeom prst="rect">
            <a:avLst/>
          </a:prstGeom>
        </p:spPr>
      </p:pic>
      <p:sp>
        <p:nvSpPr>
          <p:cNvPr id="2" name="Rectángulo 1"/>
          <p:cNvSpPr/>
          <p:nvPr/>
        </p:nvSpPr>
        <p:spPr>
          <a:xfrm>
            <a:off x="166301" y="986370"/>
            <a:ext cx="906017" cy="369332"/>
          </a:xfrm>
          <a:prstGeom prst="rect">
            <a:avLst/>
          </a:prstGeom>
        </p:spPr>
        <p:txBody>
          <a:bodyPr wrap="none">
            <a:spAutoFit/>
          </a:bodyPr>
          <a:lstStyle/>
          <a:p>
            <a:r>
              <a:rPr lang="es-ES"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s-ES" dirty="0"/>
          </a:p>
        </p:txBody>
      </p:sp>
    </p:spTree>
    <p:extLst>
      <p:ext uri="{BB962C8B-B14F-4D97-AF65-F5344CB8AC3E}">
        <p14:creationId xmlns:p14="http://schemas.microsoft.com/office/powerpoint/2010/main" val="3060826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7" name="6 Rectángulo"/>
          <p:cNvSpPr/>
          <p:nvPr/>
        </p:nvSpPr>
        <p:spPr>
          <a:xfrm>
            <a:off x="2470445" y="0"/>
            <a:ext cx="4101507" cy="646331"/>
          </a:xfrm>
          <a:prstGeom prst="rect">
            <a:avLst/>
          </a:prstGeom>
        </p:spPr>
        <p:txBody>
          <a:bodyPr wrap="none">
            <a:spAutoFit/>
          </a:bodyPr>
          <a:lstStyle/>
          <a:p>
            <a:r>
              <a:rPr lang="es-ES" sz="3600" b="1" dirty="0">
                <a:solidFill>
                  <a:srgbClr val="1F497D">
                    <a:lumMod val="60000"/>
                    <a:lumOff val="40000"/>
                  </a:srgbClr>
                </a:solidFill>
                <a:effectLst>
                  <a:outerShdw blurRad="38100" dist="38100" dir="2700000" algn="tl">
                    <a:srgbClr val="000000">
                      <a:alpha val="43137"/>
                    </a:srgbClr>
                  </a:outerShdw>
                </a:effectLst>
                <a:latin typeface="Segoe UI Light" pitchFamily="34" charset="0"/>
                <a:ea typeface="+mj-ea"/>
                <a:cs typeface="+mj-cs"/>
              </a:rPr>
              <a:t>PRESUPUESTO </a:t>
            </a:r>
            <a:r>
              <a:rPr lang="es-ES" sz="3600" b="1" dirty="0" smtClean="0">
                <a:solidFill>
                  <a:srgbClr val="1F497D">
                    <a:lumMod val="60000"/>
                    <a:lumOff val="40000"/>
                  </a:srgbClr>
                </a:solidFill>
                <a:effectLst>
                  <a:outerShdw blurRad="38100" dist="38100" dir="2700000" algn="tl">
                    <a:srgbClr val="000000">
                      <a:alpha val="43137"/>
                    </a:srgbClr>
                  </a:outerShdw>
                </a:effectLst>
                <a:latin typeface="Segoe UI Light" pitchFamily="34" charset="0"/>
                <a:ea typeface="+mj-ea"/>
                <a:cs typeface="+mj-cs"/>
              </a:rPr>
              <a:t>2020</a:t>
            </a:r>
            <a:endParaRPr lang="es-ES" dirty="0"/>
          </a:p>
        </p:txBody>
      </p:sp>
      <p:pic>
        <p:nvPicPr>
          <p:cNvPr id="8" name="Picture 1" descr="B y N Transpar"/>
          <p:cNvPicPr>
            <a:picLocks noChangeAspect="1" noChangeArrowheads="1"/>
          </p:cNvPicPr>
          <p:nvPr/>
        </p:nvPicPr>
        <p:blipFill>
          <a:blip r:embed="rId3" cstate="print"/>
          <a:srcRect/>
          <a:stretch>
            <a:fillRect/>
          </a:stretch>
        </p:blipFill>
        <p:spPr bwMode="auto">
          <a:xfrm>
            <a:off x="8540802" y="37415"/>
            <a:ext cx="559340" cy="571500"/>
          </a:xfrm>
          <a:prstGeom prst="rect">
            <a:avLst/>
          </a:prstGeom>
          <a:noFill/>
          <a:ln w="9525">
            <a:noFill/>
            <a:miter lim="800000"/>
            <a:headEnd/>
            <a:tailEnd/>
          </a:ln>
        </p:spPr>
      </p:pic>
      <p:sp>
        <p:nvSpPr>
          <p:cNvPr id="9" name="8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Rectángulo"/>
          <p:cNvSpPr/>
          <p:nvPr/>
        </p:nvSpPr>
        <p:spPr>
          <a:xfrm>
            <a:off x="395536" y="1222413"/>
            <a:ext cx="3959738" cy="523220"/>
          </a:xfrm>
          <a:prstGeom prst="rect">
            <a:avLst/>
          </a:prstGeom>
        </p:spPr>
        <p:txBody>
          <a:bodyPr wrap="none">
            <a:spAutoFit/>
          </a:bodyPr>
          <a:lstStyle/>
          <a:p>
            <a:pPr marL="0" lvl="1" algn="just"/>
            <a:r>
              <a:rPr lang="es-ES" sz="2800" b="1" dirty="0">
                <a:solidFill>
                  <a:prstClr val="white">
                    <a:lumMod val="65000"/>
                  </a:prstClr>
                </a:solidFill>
                <a:latin typeface="Aparajita" pitchFamily="34" charset="0"/>
                <a:cs typeface="Aparajita" pitchFamily="34" charset="0"/>
              </a:rPr>
              <a:t>Detalle Fichas a Confeccionar:</a:t>
            </a:r>
          </a:p>
        </p:txBody>
      </p:sp>
      <p:sp>
        <p:nvSpPr>
          <p:cNvPr id="12" name="15 Rectángulo"/>
          <p:cNvSpPr/>
          <p:nvPr/>
        </p:nvSpPr>
        <p:spPr>
          <a:xfrm>
            <a:off x="640309" y="4582600"/>
            <a:ext cx="7900493" cy="2230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ES" sz="1600" dirty="0" smtClean="0">
                <a:solidFill>
                  <a:schemeClr val="tx2">
                    <a:lumMod val="40000"/>
                    <a:lumOff val="60000"/>
                  </a:schemeClr>
                </a:solidFill>
              </a:rPr>
              <a:t>Las </a:t>
            </a:r>
            <a:r>
              <a:rPr lang="es-ES" sz="1600" dirty="0">
                <a:solidFill>
                  <a:schemeClr val="tx2">
                    <a:lumMod val="40000"/>
                    <a:lumOff val="60000"/>
                  </a:schemeClr>
                </a:solidFill>
              </a:rPr>
              <a:t>subvenciones nominativas deberán ser presupuestadas en líneas específicas, con detalle individualizado de su objeto, dotación presupuestaria, beneficiario, plazo previsto de concesión, para facilitar su expresa presupuestación en el estado de gastos. </a:t>
            </a:r>
          </a:p>
          <a:p>
            <a:pPr marL="285750" indent="-285750" algn="just">
              <a:buFont typeface="Arial" panose="020B0604020202020204" pitchFamily="34" charset="0"/>
              <a:buChar char="•"/>
            </a:pPr>
            <a:r>
              <a:rPr lang="es-ES" sz="1600" dirty="0" smtClean="0">
                <a:solidFill>
                  <a:schemeClr val="tx2">
                    <a:lumMod val="40000"/>
                    <a:lumOff val="60000"/>
                  </a:schemeClr>
                </a:solidFill>
              </a:rPr>
              <a:t>En </a:t>
            </a:r>
            <a:r>
              <a:rPr lang="es-ES" sz="1600" dirty="0">
                <a:solidFill>
                  <a:schemeClr val="tx2">
                    <a:lumMod val="40000"/>
                    <a:lumOff val="60000"/>
                  </a:schemeClr>
                </a:solidFill>
              </a:rPr>
              <a:t>los supuestos de convocatorias públicas de Subvenciones, Becas, Ayudas y Premios, deberá incorporase criterios que serán incorporados en la Convocatoria.</a:t>
            </a:r>
          </a:p>
          <a:p>
            <a:pPr marL="285750" indent="-285750" algn="just">
              <a:buFont typeface="Arial" panose="020B0604020202020204" pitchFamily="34" charset="0"/>
              <a:buChar char="•"/>
            </a:pPr>
            <a:r>
              <a:rPr lang="es-ES" sz="1600" dirty="0" smtClean="0">
                <a:solidFill>
                  <a:schemeClr val="tx2">
                    <a:lumMod val="40000"/>
                    <a:lumOff val="60000"/>
                  </a:schemeClr>
                </a:solidFill>
              </a:rPr>
              <a:t>En </a:t>
            </a:r>
            <a:r>
              <a:rPr lang="es-ES" sz="1600" dirty="0">
                <a:solidFill>
                  <a:schemeClr val="tx2">
                    <a:lumMod val="40000"/>
                    <a:lumOff val="60000"/>
                  </a:schemeClr>
                </a:solidFill>
              </a:rPr>
              <a:t>todo caso, las subvenciones deberán ser presupuestadas en el marco de su ejecución anual, debiendo ser ejecutadas en el mismo ejercicio </a:t>
            </a:r>
            <a:r>
              <a:rPr lang="es-ES" sz="1600" dirty="0" smtClean="0">
                <a:solidFill>
                  <a:schemeClr val="tx2">
                    <a:lumMod val="40000"/>
                    <a:lumOff val="60000"/>
                  </a:schemeClr>
                </a:solidFill>
              </a:rPr>
              <a:t>2020.</a:t>
            </a:r>
            <a:endParaRPr lang="es-ES" sz="1600" dirty="0">
              <a:solidFill>
                <a:schemeClr val="tx2">
                  <a:lumMod val="40000"/>
                  <a:lumOff val="60000"/>
                </a:schemeClr>
              </a:solidFill>
            </a:endParaRPr>
          </a:p>
          <a:p>
            <a:pPr marL="285750" indent="-285750" algn="just">
              <a:buFont typeface="Arial" panose="020B0604020202020204" pitchFamily="34" charset="0"/>
              <a:buChar char="•"/>
            </a:pPr>
            <a:r>
              <a:rPr lang="es-ES" sz="1600" dirty="0" smtClean="0">
                <a:solidFill>
                  <a:schemeClr val="tx2">
                    <a:lumMod val="40000"/>
                    <a:lumOff val="60000"/>
                  </a:schemeClr>
                </a:solidFill>
              </a:rPr>
              <a:t>En </a:t>
            </a:r>
            <a:r>
              <a:rPr lang="es-ES" sz="1600" dirty="0">
                <a:solidFill>
                  <a:schemeClr val="tx2">
                    <a:lumMod val="40000"/>
                    <a:lumOff val="60000"/>
                  </a:schemeClr>
                </a:solidFill>
              </a:rPr>
              <a:t>los casos de gestionarse mediante Convenios, deberá adjuntarse documento, o criterios que serán incorporados al mismo.</a:t>
            </a:r>
          </a:p>
        </p:txBody>
      </p:sp>
      <p:sp>
        <p:nvSpPr>
          <p:cNvPr id="11" name="Rectángulo redondeado 10"/>
          <p:cNvSpPr/>
          <p:nvPr/>
        </p:nvSpPr>
        <p:spPr>
          <a:xfrm>
            <a:off x="8625934" y="1998331"/>
            <a:ext cx="504056" cy="1739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pic>
        <p:nvPicPr>
          <p:cNvPr id="3" name="Imagen 2"/>
          <p:cNvPicPr>
            <a:picLocks noChangeAspect="1"/>
          </p:cNvPicPr>
          <p:nvPr/>
        </p:nvPicPr>
        <p:blipFill>
          <a:blip r:embed="rId4"/>
          <a:stretch>
            <a:fillRect/>
          </a:stretch>
        </p:blipFill>
        <p:spPr>
          <a:xfrm>
            <a:off x="234663" y="1745633"/>
            <a:ext cx="8746682" cy="2733689"/>
          </a:xfrm>
          <a:prstGeom prst="rect">
            <a:avLst/>
          </a:prstGeom>
        </p:spPr>
      </p:pic>
    </p:spTree>
    <p:extLst>
      <p:ext uri="{BB962C8B-B14F-4D97-AF65-F5344CB8AC3E}">
        <p14:creationId xmlns:p14="http://schemas.microsoft.com/office/powerpoint/2010/main" val="127814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6494085"/>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GASTOS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Capítulos 4 -7 : Transferencias Corrientes y de Capital. </a:t>
            </a:r>
          </a:p>
          <a:p>
            <a:pPr lvl="1" algn="ctr"/>
            <a:r>
              <a:rPr lang="es-ES" sz="2400" b="1" dirty="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chemeClr val="bg1">
                    <a:lumMod val="65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Plan Estratégico de Subvenciones, Becas, Ayudas y Premios</a:t>
            </a:r>
            <a:endParaRPr lang="es-ES" sz="2400" b="1" dirty="0">
              <a:solidFill>
                <a:schemeClr val="bg1">
                  <a:lumMod val="65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lvl="1"/>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6</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Solicitud Partidas Presupuestarias de Gastos</a:t>
            </a:r>
          </a:p>
          <a:p>
            <a:pPr marL="742950" lvl="1"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Aportación Documentación:</a:t>
            </a:r>
          </a:p>
          <a:p>
            <a:pPr marL="1200150" lvl="2" indent="-285750">
              <a:buFont typeface="Arial" panose="020B0604020202020204" pitchFamily="34" charset="0"/>
              <a:buChar char="•"/>
            </a:pPr>
            <a:r>
              <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Nominativas: Convenio</a:t>
            </a:r>
          </a:p>
          <a:p>
            <a:pPr marL="1200150" lvl="2" indent="-285750">
              <a:buFont typeface="Arial" panose="020B0604020202020204" pitchFamily="34" charset="0"/>
              <a:buChar char="•"/>
            </a:pPr>
            <a:r>
              <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Competitivas: Borrador </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Convocatoria</a:t>
            </a:r>
          </a:p>
          <a:p>
            <a:pPr marL="742950" lvl="1" indent="-285750">
              <a:buFont typeface="Wingdings" panose="05000000000000000000" pitchFamily="2" charset="2"/>
              <a:buChar char="q"/>
            </a:pPr>
            <a:r>
              <a:rPr lang="es-ES" b="1" dirty="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Becas Internas:</a:t>
            </a:r>
          </a:p>
          <a:p>
            <a:pPr marL="1543050" lvl="3" indent="-171450">
              <a:buFont typeface="Wingdings" panose="05000000000000000000" pitchFamily="2" charset="2"/>
              <a:buChar char="ü"/>
            </a:pPr>
            <a:r>
              <a:rPr lang="es-ES_tradnl" sz="1600" b="1" dirty="0"/>
              <a:t>Alumnos en Prácticas</a:t>
            </a:r>
            <a:r>
              <a:rPr lang="es-ES_tradnl" sz="1600" dirty="0"/>
              <a:t>: Las Asignaciones por Prácticas de Estudiantes en Unidades Orgánicas Internas de la Universidad, serán presupuestadas centralizadamente por el Vicerrector de Estudiantes y </a:t>
            </a:r>
            <a:r>
              <a:rPr lang="es-ES_tradnl" sz="1600" dirty="0" smtClean="0"/>
              <a:t>Coordinación </a:t>
            </a:r>
            <a:r>
              <a:rPr lang="es-ES_tradnl" sz="1600" dirty="0"/>
              <a:t>(directamente solicitará previsión a cada Unidad Orgánica susceptible de acogerse a estos programas de Prácticas Administrativas).</a:t>
            </a:r>
            <a:endParaRPr lang="es-ES" sz="1600" dirty="0"/>
          </a:p>
          <a:p>
            <a:pPr marL="1543050" lvl="3" indent="-171450">
              <a:buFont typeface="Wingdings" panose="05000000000000000000" pitchFamily="2" charset="2"/>
              <a:buChar char="ü"/>
            </a:pPr>
            <a:r>
              <a:rPr lang="es-ES_tradnl" sz="1600" b="1" dirty="0"/>
              <a:t>Becas de Colaboración</a:t>
            </a:r>
            <a:r>
              <a:rPr lang="es-ES_tradnl" sz="1600" dirty="0"/>
              <a:t>: Serán presupuestadas por las Unidades Orgánicas, en partida presupuestaria de capítulo IV adscrita directamente a su Unidad. (</a:t>
            </a:r>
            <a:r>
              <a:rPr lang="es-ES_tradnl" sz="1600" b="1" dirty="0"/>
              <a:t>Ficha 5</a:t>
            </a:r>
            <a:r>
              <a:rPr lang="es-ES_tradnl" sz="1600" dirty="0"/>
              <a:t>, indicando partida presupuestaria propia).</a:t>
            </a:r>
            <a:endParaRPr lang="es-ES" sz="1600" dirty="0"/>
          </a:p>
          <a:p>
            <a:pPr marL="1543050" lvl="3" indent="-171450">
              <a:buFont typeface="Wingdings" panose="05000000000000000000" pitchFamily="2" charset="2"/>
              <a:buChar char="ü"/>
            </a:pPr>
            <a:r>
              <a:rPr lang="es-ES_tradnl" sz="1600" b="1" dirty="0"/>
              <a:t>Becas Formativas:</a:t>
            </a:r>
            <a:r>
              <a:rPr lang="es-ES_tradnl" sz="1600" dirty="0"/>
              <a:t>  A solicitud de Unidad Orgánica interesada, será directamente presupuestada por Gerencia en una partida centralizada (</a:t>
            </a:r>
            <a:r>
              <a:rPr lang="es-ES_tradnl" sz="1400"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5</a:t>
            </a:r>
            <a:r>
              <a:rPr lang="es-ES_tradnl" sz="1600" dirty="0"/>
              <a:t>, partida presupuestaria central).</a:t>
            </a:r>
            <a:endParaRPr lang="es-ES" sz="1600" dirty="0"/>
          </a:p>
          <a:p>
            <a:pPr lvl="3"/>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315007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340768"/>
            <a:ext cx="8280920" cy="1138773"/>
          </a:xfrm>
          <a:prstGeom prst="rect">
            <a:avLst/>
          </a:prstGeom>
        </p:spPr>
        <p:txBody>
          <a:bodyPr wrap="square">
            <a:spAutoFit/>
          </a:bodyPr>
          <a:lstStyle/>
          <a:p>
            <a:pPr marL="0" lvl="1" algn="just"/>
            <a:r>
              <a:rPr lang="es-ES" sz="2800" b="1" dirty="0" smtClean="0">
                <a:solidFill>
                  <a:schemeClr val="bg1">
                    <a:lumMod val="65000"/>
                  </a:schemeClr>
                </a:solidFill>
                <a:latin typeface="Aparajita" pitchFamily="34" charset="0"/>
                <a:cs typeface="Aparajita" pitchFamily="34" charset="0"/>
              </a:rPr>
              <a:t>Detalle Fichas a Confeccionar:</a:t>
            </a:r>
          </a:p>
          <a:p>
            <a:pPr marL="0" lvl="1" algn="just"/>
            <a:endParaRPr lang="es-ES" sz="2000" dirty="0" smtClean="0">
              <a:solidFill>
                <a:schemeClr val="bg1">
                  <a:lumMod val="65000"/>
                </a:schemeClr>
              </a:solidFill>
              <a:latin typeface="Aparajita" pitchFamily="34" charset="0"/>
              <a:cs typeface="Aparajita" pitchFamily="34" charset="0"/>
            </a:endParaRPr>
          </a:p>
          <a:p>
            <a:pPr marL="0" lvl="1" algn="just"/>
            <a:r>
              <a:rPr lang="es-ES" sz="2000" dirty="0" smtClean="0">
                <a:solidFill>
                  <a:schemeClr val="bg1">
                    <a:lumMod val="65000"/>
                  </a:schemeClr>
                </a:solidFill>
                <a:latin typeface="Aparajita" pitchFamily="34" charset="0"/>
                <a:cs typeface="Aparajita" pitchFamily="34" charset="0"/>
              </a:rPr>
              <a:t> </a:t>
            </a:r>
          </a:p>
        </p:txBody>
      </p:sp>
      <p:pic>
        <p:nvPicPr>
          <p:cNvPr id="7" name="Picture 1" descr="B y N Transpar"/>
          <p:cNvPicPr>
            <a:picLocks noChangeAspect="1" noChangeArrowheads="1"/>
          </p:cNvPicPr>
          <p:nvPr/>
        </p:nvPicPr>
        <p:blipFill>
          <a:blip r:embed="rId3" cstate="print"/>
          <a:srcRect/>
          <a:stretch>
            <a:fillRect/>
          </a:stretch>
        </p:blipFill>
        <p:spPr bwMode="auto">
          <a:xfrm>
            <a:off x="8248650" y="104775"/>
            <a:ext cx="559340" cy="571500"/>
          </a:xfrm>
          <a:prstGeom prst="rect">
            <a:avLst/>
          </a:prstGeom>
          <a:noFill/>
          <a:ln w="9525">
            <a:noFill/>
            <a:miter lim="800000"/>
            <a:headEnd/>
            <a:tailEnd/>
          </a:ln>
        </p:spPr>
      </p:pic>
      <p:pic>
        <p:nvPicPr>
          <p:cNvPr id="10" name="Picture 1" descr="B y N Transpar"/>
          <p:cNvPicPr>
            <a:picLocks noChangeAspect="1" noChangeArrowheads="1"/>
          </p:cNvPicPr>
          <p:nvPr/>
        </p:nvPicPr>
        <p:blipFill>
          <a:blip r:embed="rId3" cstate="print"/>
          <a:srcRect/>
          <a:stretch>
            <a:fillRect/>
          </a:stretch>
        </p:blipFill>
        <p:spPr bwMode="auto">
          <a:xfrm>
            <a:off x="8248650" y="104775"/>
            <a:ext cx="559340" cy="571500"/>
          </a:xfrm>
          <a:prstGeom prst="rect">
            <a:avLst/>
          </a:prstGeom>
          <a:noFill/>
          <a:ln w="9525">
            <a:noFill/>
            <a:miter lim="800000"/>
            <a:headEnd/>
            <a:tailEnd/>
          </a:ln>
        </p:spPr>
      </p:pic>
      <p:sp>
        <p:nvSpPr>
          <p:cNvPr id="12" name="15 Rectángulo"/>
          <p:cNvSpPr/>
          <p:nvPr/>
        </p:nvSpPr>
        <p:spPr>
          <a:xfrm>
            <a:off x="1697269" y="5487836"/>
            <a:ext cx="5821470" cy="8125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a:solidFill>
                  <a:schemeClr val="tx2">
                    <a:lumMod val="40000"/>
                    <a:lumOff val="60000"/>
                  </a:schemeClr>
                </a:solidFill>
              </a:rPr>
              <a:t>Relacionar los créditos presupuestarios que se soliciten, autofinanciados con los ingresos derivados de la actividad.</a:t>
            </a:r>
          </a:p>
        </p:txBody>
      </p:sp>
      <p:pic>
        <p:nvPicPr>
          <p:cNvPr id="4" name="Imagen 3"/>
          <p:cNvPicPr>
            <a:picLocks noChangeAspect="1"/>
          </p:cNvPicPr>
          <p:nvPr/>
        </p:nvPicPr>
        <p:blipFill>
          <a:blip r:embed="rId4"/>
          <a:stretch>
            <a:fillRect/>
          </a:stretch>
        </p:blipFill>
        <p:spPr>
          <a:xfrm>
            <a:off x="25925" y="1783180"/>
            <a:ext cx="9020142" cy="3650380"/>
          </a:xfrm>
          <a:prstGeom prst="rect">
            <a:avLst/>
          </a:prstGeom>
        </p:spPr>
      </p:pic>
      <p:sp>
        <p:nvSpPr>
          <p:cNvPr id="3" name="Rectángulo 2"/>
          <p:cNvSpPr/>
          <p:nvPr/>
        </p:nvSpPr>
        <p:spPr>
          <a:xfrm>
            <a:off x="-437385" y="1100309"/>
            <a:ext cx="1665841" cy="461665"/>
          </a:xfrm>
          <a:prstGeom prst="rect">
            <a:avLst/>
          </a:prstGeom>
        </p:spPr>
        <p:txBody>
          <a:bodyPr wrap="none">
            <a:spAutoFit/>
          </a:bodyPr>
          <a:lstStyle/>
          <a:p>
            <a:pPr lvl="1"/>
            <a:r>
              <a:rPr lang="es-ES" sz="2400"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7</a:t>
            </a:r>
            <a:r>
              <a:rPr lang="es-ES"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9903526"/>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632400" y="0"/>
            <a:ext cx="7509672" cy="584775"/>
          </a:xfrm>
          <a:prstGeom prst="rect">
            <a:avLst/>
          </a:prstGeom>
          <a:noFill/>
          <a:ln>
            <a:solidFill>
              <a:schemeClr val="bg1"/>
            </a:solidFill>
          </a:ln>
        </p:spPr>
        <p:txBody>
          <a:bodyPr wrap="square" rtlCol="0">
            <a:spAutoFit/>
          </a:bodyPr>
          <a:lstStyle/>
          <a:p>
            <a:r>
              <a:rPr lang="es-ES" sz="3200" b="1" dirty="0" smtClean="0">
                <a:solidFill>
                  <a:schemeClr val="bg1"/>
                </a:solidFill>
                <a:effectLst>
                  <a:outerShdw blurRad="38100" dist="38100" dir="2700000" algn="tl">
                    <a:srgbClr val="000000">
                      <a:alpha val="43137"/>
                    </a:srgbClr>
                  </a:outerShdw>
                </a:effectLst>
              </a:rPr>
              <a:t>Taller Elaboración del Presupuesto </a:t>
            </a:r>
            <a:r>
              <a:rPr lang="es-ES" sz="3200" b="1" dirty="0" smtClean="0">
                <a:solidFill>
                  <a:schemeClr val="tx2">
                    <a:lumMod val="20000"/>
                    <a:lumOff val="80000"/>
                  </a:schemeClr>
                </a:solidFill>
                <a:effectLst>
                  <a:outerShdw blurRad="38100" dist="38100" dir="2700000" algn="tl">
                    <a:srgbClr val="000000">
                      <a:alpha val="43137"/>
                    </a:srgbClr>
                  </a:outerShdw>
                </a:effectLst>
              </a:rPr>
              <a:t>2020</a:t>
            </a:r>
            <a:endParaRPr lang="es-ES" sz="32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5" name="4 Rectángulo redondeado"/>
          <p:cNvSpPr/>
          <p:nvPr/>
        </p:nvSpPr>
        <p:spPr>
          <a:xfrm>
            <a:off x="899592" y="2132856"/>
            <a:ext cx="7242480" cy="2880320"/>
          </a:xfrm>
          <a:prstGeom prst="roundRect">
            <a:avLst/>
          </a:prstGeom>
          <a:ln>
            <a:solidFill>
              <a:schemeClr val="bg1">
                <a:lumMod val="85000"/>
              </a:schemeClr>
            </a:solid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914400" indent="-914400" algn="ctr">
              <a:buAutoNum type="arabicPeriod"/>
            </a:pPr>
            <a:endPar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endParaRPr>
          </a:p>
          <a:p>
            <a:pPr marL="914400" indent="-914400" algn="ctr">
              <a:buAutoNum type="arabicPeriod"/>
            </a:pP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Modelos Presupuestación</a:t>
            </a:r>
          </a:p>
          <a:p>
            <a:pPr algn="ctr"/>
            <a:r>
              <a:rPr lang="es-ES" sz="5400" dirty="0" smtClean="0">
                <a:solidFill>
                  <a:schemeClr val="accent1">
                    <a:lumMod val="60000"/>
                    <a:lumOff val="40000"/>
                  </a:schemeClr>
                </a:solidFill>
                <a:effectLst>
                  <a:outerShdw blurRad="38100" dist="38100" dir="2700000" algn="tl">
                    <a:srgbClr val="000000">
                      <a:alpha val="43137"/>
                    </a:srgbClr>
                  </a:outerShdw>
                </a:effectLst>
                <a:cs typeface="Aharoni" pitchFamily="2" charset="-79"/>
              </a:rPr>
              <a:t>	</a:t>
            </a:r>
            <a:endParaRPr lang="es-ES" sz="5400" dirty="0">
              <a:solidFill>
                <a:schemeClr val="accent1">
                  <a:lumMod val="60000"/>
                  <a:lumOff val="40000"/>
                </a:schemeClr>
              </a:solidFill>
              <a:effectLst>
                <a:outerShdw blurRad="38100" dist="38100" dir="2700000" algn="tl">
                  <a:srgbClr val="000000">
                    <a:alpha val="43137"/>
                  </a:srgbClr>
                </a:outerShdw>
              </a:effectLst>
              <a:cs typeface="Aharoni" pitchFamily="2" charset="-79"/>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172523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3970318"/>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GASTOS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ACTIVIDADES FINALISTAS AUTOFINANCIADAS</a:t>
            </a:r>
          </a:p>
          <a:p>
            <a:pPr lvl="1"/>
            <a:endParaRPr lang="es-ES" sz="2400" b="1"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lvl="1"/>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7</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endPar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Estimaciones de Ingresos que autofinanciarán la Dotación de Gastos</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pPr lvl="3"/>
            <a:endPar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114550" lvl="4" indent="-285750">
              <a:buFont typeface="Wingdings" panose="05000000000000000000" pitchFamily="2" charset="2"/>
              <a:buChar char="Ø"/>
            </a:pP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Estimar Costes Indirectos.</a:t>
            </a:r>
            <a:endParaRPr lang="es-ES" dirty="0">
              <a:latin typeface="Palatino Linotype" panose="02040502050505030304" pitchFamily="18" charset="0"/>
              <a:ea typeface="Times New Roman" panose="02020603050405020304" pitchFamily="18" charset="0"/>
              <a:cs typeface="Times New Roman" panose="02020603050405020304" pitchFamily="18" charset="0"/>
            </a:endParaRPr>
          </a:p>
          <a:p>
            <a:pPr marL="2114550" lvl="4" indent="-285750">
              <a:buFont typeface="Wingdings" panose="05000000000000000000" pitchFamily="2" charset="2"/>
              <a:buChar char="Ø"/>
            </a:pP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Correlación Gastos - Ingresos.</a:t>
            </a:r>
          </a:p>
          <a:p>
            <a:pPr marL="2114550" lvl="4" indent="-285750">
              <a:buFont typeface="Wingdings" panose="05000000000000000000" pitchFamily="2" charset="2"/>
              <a:buChar char="Ø"/>
            </a:pPr>
            <a:r>
              <a:rPr lang="es-ES" dirty="0">
                <a:latin typeface="Palatino Linotype" panose="02040502050505030304" pitchFamily="18" charset="0"/>
                <a:ea typeface="Times New Roman" panose="02020603050405020304" pitchFamily="18" charset="0"/>
                <a:cs typeface="Times New Roman" panose="02020603050405020304" pitchFamily="18" charset="0"/>
              </a:rPr>
              <a:t>Capítulos IV – VII</a:t>
            </a:r>
            <a:r>
              <a:rPr lang="es-ES" dirty="0" smtClean="0">
                <a:latin typeface="Palatino Linotype" panose="02040502050505030304" pitchFamily="18" charset="0"/>
                <a:ea typeface="Times New Roman" panose="02020603050405020304" pitchFamily="18" charset="0"/>
                <a:cs typeface="Times New Roman" panose="02020603050405020304" pitchFamily="18" charset="0"/>
              </a:rPr>
              <a:t>: Convocatorias Ejecución Plurianual.</a:t>
            </a:r>
          </a:p>
          <a:p>
            <a:pPr marL="1657350" lvl="3" indent="-285750">
              <a:buFont typeface="Wingdings" panose="05000000000000000000" pitchFamily="2" charset="2"/>
              <a:buChar char="Ø"/>
            </a:pPr>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lvl="3"/>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11242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340768"/>
            <a:ext cx="8280920" cy="1138773"/>
          </a:xfrm>
          <a:prstGeom prst="rect">
            <a:avLst/>
          </a:prstGeom>
        </p:spPr>
        <p:txBody>
          <a:bodyPr wrap="square">
            <a:spAutoFit/>
          </a:bodyPr>
          <a:lstStyle/>
          <a:p>
            <a:pPr marL="0" lvl="1" algn="just"/>
            <a:r>
              <a:rPr lang="es-ES" sz="2800" b="1" dirty="0" smtClean="0">
                <a:solidFill>
                  <a:schemeClr val="bg1">
                    <a:lumMod val="65000"/>
                  </a:schemeClr>
                </a:solidFill>
                <a:latin typeface="Aparajita" pitchFamily="34" charset="0"/>
                <a:cs typeface="Aparajita" pitchFamily="34" charset="0"/>
              </a:rPr>
              <a:t>Detalle Fichas a Confeccionar:</a:t>
            </a:r>
          </a:p>
          <a:p>
            <a:pPr marL="0" lvl="1" algn="just"/>
            <a:endParaRPr lang="es-ES" sz="2000" dirty="0" smtClean="0">
              <a:solidFill>
                <a:schemeClr val="bg1">
                  <a:lumMod val="65000"/>
                </a:schemeClr>
              </a:solidFill>
              <a:latin typeface="Aparajita" pitchFamily="34" charset="0"/>
              <a:cs typeface="Aparajita" pitchFamily="34" charset="0"/>
            </a:endParaRPr>
          </a:p>
          <a:p>
            <a:pPr marL="0" lvl="1" algn="just"/>
            <a:r>
              <a:rPr lang="es-ES" sz="2000" dirty="0" smtClean="0">
                <a:solidFill>
                  <a:schemeClr val="bg1">
                    <a:lumMod val="65000"/>
                  </a:schemeClr>
                </a:solidFill>
                <a:latin typeface="Aparajita" pitchFamily="34" charset="0"/>
                <a:cs typeface="Aparajita" pitchFamily="34" charset="0"/>
              </a:rPr>
              <a:t> </a:t>
            </a:r>
          </a:p>
        </p:txBody>
      </p:sp>
      <p:pic>
        <p:nvPicPr>
          <p:cNvPr id="7" name="Picture 1" descr="B y N Transpar"/>
          <p:cNvPicPr>
            <a:picLocks noChangeAspect="1" noChangeArrowheads="1"/>
          </p:cNvPicPr>
          <p:nvPr/>
        </p:nvPicPr>
        <p:blipFill>
          <a:blip r:embed="rId3" cstate="print"/>
          <a:srcRect/>
          <a:stretch>
            <a:fillRect/>
          </a:stretch>
        </p:blipFill>
        <p:spPr bwMode="auto">
          <a:xfrm>
            <a:off x="8248650" y="104775"/>
            <a:ext cx="559340" cy="571500"/>
          </a:xfrm>
          <a:prstGeom prst="rect">
            <a:avLst/>
          </a:prstGeom>
          <a:noFill/>
          <a:ln w="9525">
            <a:noFill/>
            <a:miter lim="800000"/>
            <a:headEnd/>
            <a:tailEnd/>
          </a:ln>
        </p:spPr>
      </p:pic>
      <p:pic>
        <p:nvPicPr>
          <p:cNvPr id="10" name="Picture 1" descr="B y N Transpar"/>
          <p:cNvPicPr>
            <a:picLocks noChangeAspect="1" noChangeArrowheads="1"/>
          </p:cNvPicPr>
          <p:nvPr/>
        </p:nvPicPr>
        <p:blipFill>
          <a:blip r:embed="rId3" cstate="print"/>
          <a:srcRect/>
          <a:stretch>
            <a:fillRect/>
          </a:stretch>
        </p:blipFill>
        <p:spPr bwMode="auto">
          <a:xfrm>
            <a:off x="8248650" y="104775"/>
            <a:ext cx="559340" cy="571500"/>
          </a:xfrm>
          <a:prstGeom prst="rect">
            <a:avLst/>
          </a:prstGeom>
          <a:noFill/>
          <a:ln w="9525">
            <a:noFill/>
            <a:miter lim="800000"/>
            <a:headEnd/>
            <a:tailEnd/>
          </a:ln>
        </p:spPr>
      </p:pic>
      <p:sp>
        <p:nvSpPr>
          <p:cNvPr id="13" name="15 Rectángulo"/>
          <p:cNvSpPr/>
          <p:nvPr/>
        </p:nvSpPr>
        <p:spPr>
          <a:xfrm>
            <a:off x="1697269" y="5795756"/>
            <a:ext cx="5821470" cy="8125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a:solidFill>
                  <a:schemeClr val="tx2">
                    <a:lumMod val="40000"/>
                    <a:lumOff val="60000"/>
                  </a:schemeClr>
                </a:solidFill>
              </a:rPr>
              <a:t>Indicar las previsiones de gastos que comprendan su ejecución en más de un ejercicio presupuestario, con detalle de las acciones a desarrollar y el presupuesto para cada anualidad.</a:t>
            </a:r>
          </a:p>
        </p:txBody>
      </p:sp>
      <p:pic>
        <p:nvPicPr>
          <p:cNvPr id="3" name="Imagen 2"/>
          <p:cNvPicPr>
            <a:picLocks noChangeAspect="1"/>
          </p:cNvPicPr>
          <p:nvPr/>
        </p:nvPicPr>
        <p:blipFill>
          <a:blip r:embed="rId4"/>
          <a:stretch>
            <a:fillRect/>
          </a:stretch>
        </p:blipFill>
        <p:spPr>
          <a:xfrm>
            <a:off x="294907" y="1772816"/>
            <a:ext cx="8849093" cy="3959523"/>
          </a:xfrm>
          <a:prstGeom prst="rect">
            <a:avLst/>
          </a:prstGeom>
        </p:spPr>
      </p:pic>
    </p:spTree>
    <p:extLst>
      <p:ext uri="{BB962C8B-B14F-4D97-AF65-F5344CB8AC3E}">
        <p14:creationId xmlns:p14="http://schemas.microsoft.com/office/powerpoint/2010/main" val="3789726488"/>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5355312"/>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GASTOS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Planificación Plurianual.</a:t>
            </a:r>
          </a:p>
          <a:p>
            <a:pPr lvl="1"/>
            <a:endParaRPr lang="es-ES" sz="2400" b="1"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pPr lvl="1"/>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a:t>
            </a:r>
            <a:r>
              <a:rPr lang="es-ES" sz="2400"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8</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marL="1657350" lvl="3"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Gastos Afectados</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pPr marL="2114550" lvl="4" indent="-285750">
              <a:buFont typeface="Wingdings" panose="05000000000000000000" pitchFamily="2" charset="2"/>
              <a:buChar char="Ø"/>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Básicamente </a:t>
            </a:r>
            <a:r>
              <a:rPr lang="es-ES"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Capítulo VI </a:t>
            </a:r>
          </a:p>
          <a:p>
            <a:pPr marL="2114550" lvl="4" indent="-285750">
              <a:buFont typeface="Wingdings" panose="05000000000000000000" pitchFamily="2" charset="2"/>
              <a:buChar char="Ø"/>
            </a:pPr>
            <a:r>
              <a:rPr lang="es-ES"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Capítulo II</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de existir Contratos Comprometidos.</a:t>
            </a:r>
          </a:p>
          <a:p>
            <a:pPr marL="2114550" lvl="4" indent="-285750">
              <a:buFont typeface="Wingdings" panose="05000000000000000000" pitchFamily="2" charset="2"/>
              <a:buChar char="Ø"/>
            </a:pPr>
            <a:r>
              <a:rPr lang="es-ES"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Capítulos IV – VII</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Convocatorias Ejecución Plurianual.</a:t>
            </a:r>
          </a:p>
          <a:p>
            <a:pPr marL="1657350" lvl="3" indent="-285750">
              <a:buFont typeface="Wingdings" panose="05000000000000000000" pitchFamily="2" charset="2"/>
              <a:buChar char="Ø"/>
            </a:pPr>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b="1" dirty="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Indicar:</a:t>
            </a:r>
          </a:p>
          <a:p>
            <a:pPr marL="2114550" lvl="4" indent="-285750">
              <a:buFont typeface="Wingdings" panose="05000000000000000000" pitchFamily="2" charset="2"/>
              <a:buChar char="Ø"/>
            </a:pPr>
            <a:r>
              <a:rPr lang="es-ES" dirty="0" smtClean="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Dotaciones Plurianuales ya Proyectadas (RC, A, D) </a:t>
            </a:r>
          </a:p>
          <a:p>
            <a:pPr marL="2571750" lvl="5" indent="-285750">
              <a:buFont typeface="Wingdings" panose="05000000000000000000" pitchFamily="2" charset="2"/>
              <a:buChar char="Ø"/>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Presentar Reprogramaciones Plan Plurianual de Inversiones</a:t>
            </a:r>
          </a:p>
          <a:p>
            <a:pPr marL="2571750" lvl="5" indent="-285750">
              <a:buFont typeface="Wingdings" panose="05000000000000000000" pitchFamily="2" charset="2"/>
              <a:buChar char="Ø"/>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Dotaciones Corrientes no Ejecutadas: Deberá solicitarse Incorporación de Remanente de Crédito.</a:t>
            </a:r>
          </a:p>
          <a:p>
            <a:pPr marL="2114550" lvl="4" indent="-285750">
              <a:buFont typeface="Wingdings" panose="05000000000000000000" pitchFamily="2" charset="2"/>
              <a:buChar char="Ø"/>
            </a:pPr>
            <a:r>
              <a:rPr lang="es-ES"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Nuevas Previsiones</a:t>
            </a:r>
          </a:p>
          <a:p>
            <a:pPr marL="2114550" lvl="4" indent="-285750">
              <a:buFont typeface="Wingdings" panose="05000000000000000000" pitchFamily="2" charset="2"/>
              <a:buChar char="q"/>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Acumulado Anual: En caso de Existir Incrementos, Justificarlos</a:t>
            </a:r>
          </a:p>
          <a:p>
            <a:pPr marL="1657350" lvl="3" indent="-285750">
              <a:buFont typeface="Wingdings" panose="05000000000000000000" pitchFamily="2" charset="2"/>
              <a:buChar char="Ø"/>
            </a:pPr>
            <a:r>
              <a:rPr lang="es-ES" b="1" dirty="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Subvenciones: </a:t>
            </a: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NO pueden ser Plurianuales.</a:t>
            </a:r>
            <a:endParaRPr lang="es-E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2752455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0734" y="653832"/>
            <a:ext cx="9119944" cy="4370427"/>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NORMATIVA PRESUPUESTARIA</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es-ES" sz="3200"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a:t>
            </a:r>
            <a:r>
              <a:rPr lang="es-ES" sz="32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s-ES" sz="3200" dirty="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PROPUESTA NORMATIVA CON EFECTOS ECONÓMICOS.</a:t>
            </a:r>
          </a:p>
          <a:p>
            <a:pPr lvl="1"/>
            <a:endPar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a:latin typeface="Palatino Linotype" panose="02040502050505030304" pitchFamily="18" charset="0"/>
                <a:ea typeface="Times New Roman" panose="02020603050405020304" pitchFamily="18" charset="0"/>
                <a:cs typeface="Times New Roman" panose="02020603050405020304" pitchFamily="18" charset="0"/>
              </a:rPr>
              <a:t>Revisión Actual.</a:t>
            </a:r>
          </a:p>
          <a:p>
            <a:pPr marL="1714500" lvl="3" indent="-342900">
              <a:buFont typeface="Wingdings" panose="05000000000000000000" pitchFamily="2" charset="2"/>
              <a:buChar char="ü"/>
            </a:pPr>
            <a:endParaRPr lang="es-ES" sz="3200" b="1" dirty="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a:latin typeface="Palatino Linotype" panose="02040502050505030304" pitchFamily="18" charset="0"/>
                <a:ea typeface="Times New Roman" panose="02020603050405020304" pitchFamily="18" charset="0"/>
                <a:cs typeface="Times New Roman" panose="02020603050405020304" pitchFamily="18" charset="0"/>
              </a:rPr>
              <a:t>Propuesta Nueva.</a:t>
            </a:r>
          </a:p>
          <a:p>
            <a:pPr lvl="1"/>
            <a:endParaRPr lang="es-ES" sz="2400" b="1" dirty="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2985380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632400" y="0"/>
            <a:ext cx="7509672" cy="584775"/>
          </a:xfrm>
          <a:prstGeom prst="rect">
            <a:avLst/>
          </a:prstGeom>
          <a:noFill/>
          <a:ln>
            <a:solidFill>
              <a:schemeClr val="bg1"/>
            </a:solidFill>
          </a:ln>
        </p:spPr>
        <p:txBody>
          <a:bodyPr wrap="square" rtlCol="0">
            <a:spAutoFit/>
          </a:bodyPr>
          <a:lstStyle/>
          <a:p>
            <a:r>
              <a:rPr lang="es-ES" sz="3200" b="1" dirty="0" smtClean="0">
                <a:solidFill>
                  <a:schemeClr val="bg1"/>
                </a:solidFill>
                <a:effectLst>
                  <a:outerShdw blurRad="38100" dist="38100" dir="2700000" algn="tl">
                    <a:srgbClr val="000000">
                      <a:alpha val="43137"/>
                    </a:srgbClr>
                  </a:outerShdw>
                </a:effectLst>
              </a:rPr>
              <a:t>Taller Elaboración del Presupuesto </a:t>
            </a:r>
            <a:r>
              <a:rPr lang="es-ES" sz="3200" b="1" dirty="0" smtClean="0">
                <a:solidFill>
                  <a:schemeClr val="tx2">
                    <a:lumMod val="20000"/>
                    <a:lumOff val="80000"/>
                  </a:schemeClr>
                </a:solidFill>
                <a:effectLst>
                  <a:outerShdw blurRad="38100" dist="38100" dir="2700000" algn="tl">
                    <a:srgbClr val="000000">
                      <a:alpha val="43137"/>
                    </a:srgbClr>
                  </a:outerShdw>
                </a:effectLst>
              </a:rPr>
              <a:t>2020</a:t>
            </a:r>
            <a:endParaRPr lang="es-ES" sz="32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5" name="4 Rectángulo redondeado"/>
          <p:cNvSpPr/>
          <p:nvPr/>
        </p:nvSpPr>
        <p:spPr>
          <a:xfrm>
            <a:off x="899592" y="2132856"/>
            <a:ext cx="7242480" cy="2880320"/>
          </a:xfrm>
          <a:prstGeom prst="roundRect">
            <a:avLst/>
          </a:prstGeom>
          <a:ln>
            <a:solidFill>
              <a:schemeClr val="bg1">
                <a:lumMod val="85000"/>
              </a:schemeClr>
            </a:solid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914400" indent="-914400" algn="ctr">
              <a:buAutoNum type="arabicPeriod"/>
            </a:pPr>
            <a:endPar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endParaRPr>
          </a:p>
          <a:p>
            <a:pPr algn="ct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3. Planificación Presupuestaria</a:t>
            </a:r>
          </a:p>
          <a:p>
            <a:pPr algn="ctr"/>
            <a:r>
              <a:rPr lang="es-ES" sz="5400" dirty="0" smtClean="0">
                <a:solidFill>
                  <a:schemeClr val="accent1">
                    <a:lumMod val="60000"/>
                    <a:lumOff val="40000"/>
                  </a:schemeClr>
                </a:solidFill>
                <a:effectLst>
                  <a:outerShdw blurRad="38100" dist="38100" dir="2700000" algn="tl">
                    <a:srgbClr val="000000">
                      <a:alpha val="43137"/>
                    </a:srgbClr>
                  </a:outerShdw>
                </a:effectLst>
                <a:cs typeface="Aharoni" pitchFamily="2" charset="-79"/>
              </a:rPr>
              <a:t>	</a:t>
            </a:r>
            <a:endParaRPr lang="es-ES" sz="5400" dirty="0">
              <a:solidFill>
                <a:schemeClr val="accent1">
                  <a:lumMod val="60000"/>
                  <a:lumOff val="40000"/>
                </a:schemeClr>
              </a:solidFill>
              <a:effectLst>
                <a:outerShdw blurRad="38100" dist="38100" dir="2700000" algn="tl">
                  <a:srgbClr val="000000">
                    <a:alpha val="43137"/>
                  </a:srgbClr>
                </a:outerShdw>
              </a:effectLst>
              <a:cs typeface="Aharoni" pitchFamily="2" charset="-79"/>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
        <p:nvSpPr>
          <p:cNvPr id="9"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49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632400" y="0"/>
            <a:ext cx="7509672" cy="584775"/>
          </a:xfrm>
          <a:prstGeom prst="rect">
            <a:avLst/>
          </a:prstGeom>
          <a:noFill/>
          <a:ln>
            <a:solidFill>
              <a:schemeClr val="bg1"/>
            </a:solidFill>
          </a:ln>
        </p:spPr>
        <p:txBody>
          <a:bodyPr wrap="square" rtlCol="0">
            <a:spAutoFit/>
          </a:bodyPr>
          <a:lstStyle/>
          <a:p>
            <a:r>
              <a:rPr lang="es-ES" sz="3200" b="1" dirty="0" smtClean="0">
                <a:solidFill>
                  <a:schemeClr val="bg1"/>
                </a:solidFill>
                <a:effectLst>
                  <a:outerShdw blurRad="38100" dist="38100" dir="2700000" algn="tl">
                    <a:srgbClr val="000000">
                      <a:alpha val="43137"/>
                    </a:srgbClr>
                  </a:outerShdw>
                </a:effectLst>
              </a:rPr>
              <a:t>Taller Elaboración del Presupuesto </a:t>
            </a:r>
            <a:r>
              <a:rPr lang="es-ES" sz="3200" b="1" dirty="0" smtClean="0">
                <a:solidFill>
                  <a:schemeClr val="tx2">
                    <a:lumMod val="20000"/>
                    <a:lumOff val="80000"/>
                  </a:schemeClr>
                </a:solidFill>
                <a:effectLst>
                  <a:outerShdw blurRad="38100" dist="38100" dir="2700000" algn="tl">
                    <a:srgbClr val="000000">
                      <a:alpha val="43137"/>
                    </a:srgbClr>
                  </a:outerShdw>
                </a:effectLst>
              </a:rPr>
              <a:t>2020</a:t>
            </a:r>
            <a:endParaRPr lang="es-ES" sz="32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
        <p:nvSpPr>
          <p:cNvPr id="9"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sp>
        <p:nvSpPr>
          <p:cNvPr id="10" name="Rectángulo 9"/>
          <p:cNvSpPr/>
          <p:nvPr/>
        </p:nvSpPr>
        <p:spPr>
          <a:xfrm>
            <a:off x="103997" y="625937"/>
            <a:ext cx="8966739" cy="5632311"/>
          </a:xfrm>
          <a:prstGeom prst="rect">
            <a:avLst/>
          </a:prstGeom>
        </p:spPr>
        <p:txBody>
          <a:bodyPr wrap="square">
            <a:spAutoFit/>
          </a:bodyPr>
          <a:lstStyle/>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Planificación Compra:</a:t>
            </a:r>
          </a:p>
          <a:p>
            <a:pPr marL="1714500" lvl="4"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Formas Contratación	</a:t>
            </a:r>
          </a:p>
          <a:p>
            <a:pPr marL="1714500" lvl="4"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Acuerdos Marco</a:t>
            </a:r>
          </a:p>
          <a:p>
            <a:pPr marL="914400" lvl="3"/>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Plan Estratégico de Subvenciones, Becas, Premios, y Convenios</a:t>
            </a:r>
          </a:p>
          <a:p>
            <a:pPr marL="914400" lvl="3"/>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Plan Plurianual de Inversiones.</a:t>
            </a:r>
          </a:p>
          <a:p>
            <a:pPr marL="1257300" lvl="3" indent="-342900">
              <a:buFont typeface="Wingdings" panose="05000000000000000000" pitchFamily="2" charset="2"/>
              <a:buChar char="ü"/>
            </a:pPr>
            <a:r>
              <a:rPr lang="es-ES" sz="3200" b="1" dirty="0" err="1" smtClean="0">
                <a:latin typeface="Palatino Linotype" panose="02040502050505030304" pitchFamily="18" charset="0"/>
                <a:ea typeface="Times New Roman" panose="02020603050405020304" pitchFamily="18" charset="0"/>
                <a:cs typeface="Times New Roman" panose="02020603050405020304" pitchFamily="18" charset="0"/>
              </a:rPr>
              <a:t>Plurianualidad</a:t>
            </a:r>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2171700" lvl="5" indent="-342900">
              <a:buFont typeface="Wingdings" panose="05000000000000000000" pitchFamily="2" charset="2"/>
              <a:buChar char="ü"/>
            </a:pPr>
            <a:r>
              <a:rPr lang="es-ES" sz="2400" b="1" dirty="0" smtClean="0">
                <a:latin typeface="Palatino Linotype" panose="02040502050505030304" pitchFamily="18" charset="0"/>
                <a:ea typeface="Times New Roman" panose="02020603050405020304" pitchFamily="18" charset="0"/>
                <a:cs typeface="Times New Roman" panose="02020603050405020304" pitchFamily="18" charset="0"/>
              </a:rPr>
              <a:t>Remanentes (Solicitud): RC A D</a:t>
            </a:r>
          </a:p>
          <a:p>
            <a:pPr marL="2171700" lvl="5" indent="-342900">
              <a:buFont typeface="Wingdings" panose="05000000000000000000" pitchFamily="2" charset="2"/>
              <a:buChar char="ü"/>
            </a:pPr>
            <a:r>
              <a:rPr lang="es-ES" sz="2400" b="1" dirty="0" smtClean="0">
                <a:latin typeface="Palatino Linotype" panose="02040502050505030304" pitchFamily="18" charset="0"/>
                <a:ea typeface="Times New Roman" panose="02020603050405020304" pitchFamily="18" charset="0"/>
                <a:cs typeface="Times New Roman" panose="02020603050405020304" pitchFamily="18" charset="0"/>
              </a:rPr>
              <a:t>Reprogramación de 2020</a:t>
            </a:r>
          </a:p>
          <a:p>
            <a:pPr marL="2171700" lvl="5" indent="-342900">
              <a:buFont typeface="Wingdings" panose="05000000000000000000" pitchFamily="2" charset="2"/>
              <a:buChar char="ü"/>
            </a:pPr>
            <a:r>
              <a:rPr lang="es-ES" sz="2400" b="1" dirty="0" smtClean="0">
                <a:latin typeface="Palatino Linotype" panose="02040502050505030304" pitchFamily="18" charset="0"/>
                <a:ea typeface="Times New Roman" panose="02020603050405020304" pitchFamily="18" charset="0"/>
                <a:cs typeface="Times New Roman" panose="02020603050405020304" pitchFamily="18" charset="0"/>
              </a:rPr>
              <a:t>Solicitud Nuevas</a:t>
            </a:r>
          </a:p>
        </p:txBody>
      </p:sp>
    </p:spTree>
    <p:extLst>
      <p:ext uri="{BB962C8B-B14F-4D97-AF65-F5344CB8AC3E}">
        <p14:creationId xmlns:p14="http://schemas.microsoft.com/office/powerpoint/2010/main" val="1368045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effectLst>
                  <a:outerShdw blurRad="38100" dist="38100" dir="2700000" algn="tl">
                    <a:srgbClr val="000000">
                      <a:alpha val="43137"/>
                    </a:srgbClr>
                  </a:outerShdw>
                </a:effectLst>
              </a:rPr>
              <a:t>SERVICIO DE GESTIÓN PRESUPUESTARIA Y PATRIMONIAL</a:t>
            </a:r>
            <a:endParaRPr lang="es-ES" sz="1600" b="1" dirty="0">
              <a:solidFill>
                <a:schemeClr val="bg1"/>
              </a:solidFill>
              <a:effectLst>
                <a:outerShdw blurRad="38100" dist="38100" dir="2700000" algn="tl">
                  <a:srgbClr val="000000">
                    <a:alpha val="43137"/>
                  </a:srgbClr>
                </a:outerShdw>
              </a:effectLst>
            </a:endParaRPr>
          </a:p>
        </p:txBody>
      </p:sp>
      <p:sp>
        <p:nvSpPr>
          <p:cNvPr id="3" name="Rectángulo 2"/>
          <p:cNvSpPr/>
          <p:nvPr/>
        </p:nvSpPr>
        <p:spPr>
          <a:xfrm>
            <a:off x="147376" y="1011482"/>
            <a:ext cx="8966739" cy="5016758"/>
          </a:xfrm>
          <a:prstGeom prst="rect">
            <a:avLst/>
          </a:prstGeom>
        </p:spPr>
        <p:txBody>
          <a:bodyPr wrap="square">
            <a:spAutoFit/>
          </a:bodyPr>
          <a:lstStyle/>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Presupuestación por Resultados: Solicitud con RC</a:t>
            </a:r>
          </a:p>
          <a:p>
            <a:pPr marL="914400" lvl="3"/>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Planificación Procedimientos Compras</a:t>
            </a:r>
          </a:p>
          <a:p>
            <a:pPr marL="914400" lvl="3"/>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Avanzar Gestión desde Proyecto Presupuesto: Hasta antes Fase D.</a:t>
            </a:r>
          </a:p>
          <a:p>
            <a:pPr marL="914400" lvl="3"/>
            <a:endPar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1257300" lvl="3" indent="-342900">
              <a:buFont typeface="Wingdings" panose="05000000000000000000" pitchFamily="2" charset="2"/>
              <a:buChar char="ü"/>
            </a:pPr>
            <a:r>
              <a:rPr lang="es-ES" sz="3200" b="1" dirty="0" smtClean="0">
                <a:latin typeface="Palatino Linotype" panose="02040502050505030304" pitchFamily="18" charset="0"/>
                <a:ea typeface="Times New Roman" panose="02020603050405020304" pitchFamily="18" charset="0"/>
                <a:cs typeface="Times New Roman" panose="02020603050405020304" pitchFamily="18" charset="0"/>
              </a:rPr>
              <a:t>Solicitar Incorporación Remanentes Fases RC, A, D.</a:t>
            </a:r>
            <a:endParaRPr lang="es-ES" sz="3200" b="1" dirty="0">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853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CuadroTexto"/>
          <p:cNvSpPr txBox="1"/>
          <p:nvPr/>
        </p:nvSpPr>
        <p:spPr>
          <a:xfrm>
            <a:off x="632400" y="0"/>
            <a:ext cx="7509672" cy="584775"/>
          </a:xfrm>
          <a:prstGeom prst="rect">
            <a:avLst/>
          </a:prstGeom>
          <a:noFill/>
          <a:ln>
            <a:solidFill>
              <a:schemeClr val="bg1"/>
            </a:solidFill>
          </a:ln>
        </p:spPr>
        <p:txBody>
          <a:bodyPr wrap="square" rtlCol="0">
            <a:spAutoFit/>
          </a:bodyPr>
          <a:lstStyle/>
          <a:p>
            <a:r>
              <a:rPr lang="es-ES" sz="3200" b="1" dirty="0" smtClean="0">
                <a:solidFill>
                  <a:schemeClr val="bg1"/>
                </a:solidFill>
                <a:effectLst>
                  <a:outerShdw blurRad="38100" dist="38100" dir="2700000" algn="tl">
                    <a:srgbClr val="000000">
                      <a:alpha val="43137"/>
                    </a:srgbClr>
                  </a:outerShdw>
                </a:effectLst>
              </a:rPr>
              <a:t>Taller Elaboración del Presupuesto </a:t>
            </a:r>
            <a:r>
              <a:rPr lang="es-ES" sz="3200" b="1" dirty="0" smtClean="0">
                <a:solidFill>
                  <a:schemeClr val="tx2">
                    <a:lumMod val="20000"/>
                    <a:lumOff val="80000"/>
                  </a:schemeClr>
                </a:solidFill>
                <a:effectLst>
                  <a:outerShdw blurRad="38100" dist="38100" dir="2700000" algn="tl">
                    <a:srgbClr val="000000">
                      <a:alpha val="43137"/>
                    </a:srgbClr>
                  </a:outerShdw>
                </a:effectLst>
              </a:rPr>
              <a:t>2020</a:t>
            </a:r>
            <a:endParaRPr lang="es-ES" sz="32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5" name="4 Rectángulo redondeado"/>
          <p:cNvSpPr/>
          <p:nvPr/>
        </p:nvSpPr>
        <p:spPr>
          <a:xfrm>
            <a:off x="656340" y="1484784"/>
            <a:ext cx="7242480" cy="3240360"/>
          </a:xfrm>
          <a:prstGeom prst="roundRect">
            <a:avLst/>
          </a:prstGeom>
          <a:ln>
            <a:solidFill>
              <a:schemeClr val="bg1">
                <a:lumMod val="85000"/>
              </a:schemeClr>
            </a:solid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914400" indent="-914400" algn="ctr">
              <a:buAutoNum type="arabicPeriod"/>
            </a:pPr>
            <a:endPar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endParaRPr>
          </a:p>
          <a:p>
            <a:pPr algn="ct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4. Proceso Solicitudes Presupuesto: PROGRAMA UXI -PRESUPUESTACIÓN</a:t>
            </a:r>
          </a:p>
          <a:p>
            <a:pPr algn="ctr"/>
            <a:r>
              <a:rPr lang="es-ES" sz="5400" dirty="0" smtClean="0">
                <a:solidFill>
                  <a:schemeClr val="accent1">
                    <a:lumMod val="60000"/>
                    <a:lumOff val="40000"/>
                  </a:schemeClr>
                </a:solidFill>
                <a:effectLst>
                  <a:outerShdw blurRad="38100" dist="38100" dir="2700000" algn="tl">
                    <a:srgbClr val="000000">
                      <a:alpha val="43137"/>
                    </a:srgbClr>
                  </a:outerShdw>
                </a:effectLst>
                <a:cs typeface="Aharoni" pitchFamily="2" charset="-79"/>
              </a:rPr>
              <a:t>	</a:t>
            </a:r>
            <a:endParaRPr lang="es-ES" sz="5400" dirty="0">
              <a:solidFill>
                <a:schemeClr val="accent1">
                  <a:lumMod val="60000"/>
                  <a:lumOff val="40000"/>
                </a:schemeClr>
              </a:solidFill>
              <a:effectLst>
                <a:outerShdw blurRad="38100" dist="38100" dir="2700000" algn="tl">
                  <a:srgbClr val="000000">
                    <a:alpha val="43137"/>
                  </a:srgbClr>
                </a:outerShdw>
              </a:effectLst>
              <a:cs typeface="Aharoni" pitchFamily="2" charset="-79"/>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
        <p:nvSpPr>
          <p:cNvPr id="9"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901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27584" y="2708920"/>
            <a:ext cx="7344816"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1 Título"/>
          <p:cNvSpPr txBox="1">
            <a:spLocks/>
          </p:cNvSpPr>
          <p:nvPr/>
        </p:nvSpPr>
        <p:spPr>
          <a:xfrm>
            <a:off x="1619672" y="2924944"/>
            <a:ext cx="6336704"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rPr>
              <a:t>GUÍA ELABORACIÓN PRESUPUESTO</a:t>
            </a:r>
            <a:r>
              <a:rPr kumimoji="0" lang="es-ES" sz="3200" b="1" i="0" u="none" strike="noStrike" kern="1200" cap="none" spc="0" normalizeH="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rPr>
              <a:t> </a:t>
            </a:r>
            <a:endParaRPr kumimoji="0" lang="es-ES" sz="3200" b="1"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endParaRPr>
          </a:p>
        </p:txBody>
      </p:sp>
      <p:sp>
        <p:nvSpPr>
          <p:cNvPr id="8" name="7 CuadroTexto"/>
          <p:cNvSpPr txBox="1"/>
          <p:nvPr/>
        </p:nvSpPr>
        <p:spPr>
          <a:xfrm>
            <a:off x="4453998" y="6488668"/>
            <a:ext cx="4690002" cy="369332"/>
          </a:xfrm>
          <a:prstGeom prst="rect">
            <a:avLst/>
          </a:prstGeom>
          <a:noFill/>
        </p:spPr>
        <p:txBody>
          <a:bodyPr wrap="none" rtlCol="0">
            <a:spAutoFit/>
          </a:bodyPr>
          <a:lstStyle/>
          <a:p>
            <a:r>
              <a:rPr lang="es-ES" i="1" dirty="0" smtClean="0">
                <a:solidFill>
                  <a:schemeClr val="bg1">
                    <a:lumMod val="65000"/>
                  </a:schemeClr>
                </a:solidFill>
              </a:rPr>
              <a:t>Servicio de Gestión Presupuestaria y Patrimonial</a:t>
            </a:r>
            <a:endParaRPr lang="es-ES" i="1" dirty="0">
              <a:solidFill>
                <a:schemeClr val="bg1">
                  <a:lumMod val="65000"/>
                </a:schemeClr>
              </a:solidFill>
            </a:endParaRPr>
          </a:p>
        </p:txBody>
      </p:sp>
    </p:spTree>
    <p:extLst>
      <p:ext uri="{BB962C8B-B14F-4D97-AF65-F5344CB8AC3E}">
        <p14:creationId xmlns:p14="http://schemas.microsoft.com/office/powerpoint/2010/main" val="3731945479"/>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ACCESO APLICACIÓN  PRESUPUESTO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10" name="9 CuadroTexto"/>
          <p:cNvSpPr txBox="1"/>
          <p:nvPr/>
        </p:nvSpPr>
        <p:spPr>
          <a:xfrm>
            <a:off x="395536" y="1268760"/>
            <a:ext cx="8569975" cy="338554"/>
          </a:xfrm>
          <a:prstGeom prst="rect">
            <a:avLst/>
          </a:prstGeom>
          <a:noFill/>
        </p:spPr>
        <p:txBody>
          <a:bodyPr wrap="none" rtlCol="0">
            <a:spAutoFit/>
          </a:bodyPr>
          <a:lstStyle/>
          <a:p>
            <a:r>
              <a:rPr lang="es-ES" sz="1600" dirty="0" smtClean="0">
                <a:solidFill>
                  <a:schemeClr val="bg1">
                    <a:lumMod val="65000"/>
                  </a:schemeClr>
                </a:solidFill>
                <a:latin typeface="Aparajita" pitchFamily="34" charset="0"/>
                <a:cs typeface="Aparajita" pitchFamily="34" charset="0"/>
              </a:rPr>
              <a:t>El aplicativo Universitas XXI-Económico incorpora el módulo que facilita la Presupuestación:</a:t>
            </a:r>
            <a:endParaRPr lang="es-ES" sz="1600" dirty="0">
              <a:solidFill>
                <a:schemeClr val="bg1">
                  <a:lumMod val="65000"/>
                </a:schemeClr>
              </a:solidFill>
              <a:latin typeface="Aparajita" pitchFamily="34" charset="0"/>
              <a:cs typeface="Aparajit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323528" y="1628800"/>
            <a:ext cx="8730631" cy="4536504"/>
          </a:xfrm>
          <a:prstGeom prst="rect">
            <a:avLst/>
          </a:prstGeom>
          <a:noFill/>
          <a:ln w="9525">
            <a:noFill/>
            <a:miter lim="800000"/>
            <a:headEnd/>
            <a:tailEnd/>
          </a:ln>
        </p:spPr>
      </p:pic>
    </p:spTree>
    <p:extLst>
      <p:ext uri="{BB962C8B-B14F-4D97-AF65-F5344CB8AC3E}">
        <p14:creationId xmlns:p14="http://schemas.microsoft.com/office/powerpoint/2010/main" val="3446599796"/>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32400" y="307377"/>
            <a:ext cx="7510958" cy="338554"/>
          </a:xfrm>
          <a:prstGeom prst="rect">
            <a:avLst/>
          </a:prstGeom>
          <a:noFill/>
          <a:ln>
            <a:solidFill>
              <a:schemeClr val="bg1"/>
            </a:solidFill>
          </a:ln>
        </p:spPr>
        <p:txBody>
          <a:bodyPr wrap="square" rtlCol="0">
            <a:spAutoFit/>
          </a:bodyPr>
          <a:lstStyle/>
          <a:p>
            <a:r>
              <a:rPr lang="es-ES" sz="1600" b="1" dirty="0" smtClean="0">
                <a:solidFill>
                  <a:schemeClr val="tx2">
                    <a:lumMod val="20000"/>
                    <a:lumOff val="80000"/>
                  </a:schemeClr>
                </a:solidFill>
                <a:effectLst>
                  <a:outerShdw blurRad="38100" dist="38100" dir="2700000" algn="tl">
                    <a:srgbClr val="000000">
                      <a:alpha val="43137"/>
                    </a:srgbClr>
                  </a:outerShdw>
                </a:effectLst>
              </a:rPr>
              <a:t>Servicio de Gestión Presupuestaria y Patrimonial</a:t>
            </a:r>
            <a:endParaRPr lang="es-ES" sz="1600" b="1" dirty="0">
              <a:solidFill>
                <a:schemeClr val="tx2">
                  <a:lumMod val="20000"/>
                  <a:lumOff val="80000"/>
                </a:schemeClr>
              </a:solidFill>
              <a:effectLst>
                <a:outerShdw blurRad="38100" dist="38100" dir="2700000" algn="tl">
                  <a:srgbClr val="000000">
                    <a:alpha val="43137"/>
                  </a:srgbClr>
                </a:outerShdw>
              </a:effectLst>
            </a:endParaRPr>
          </a:p>
        </p:txBody>
      </p:sp>
      <p:sp>
        <p:nvSpPr>
          <p:cNvPr id="44" name="43 CuadroTexto"/>
          <p:cNvSpPr txBox="1"/>
          <p:nvPr/>
        </p:nvSpPr>
        <p:spPr>
          <a:xfrm>
            <a:off x="632400" y="0"/>
            <a:ext cx="7509672" cy="400110"/>
          </a:xfrm>
          <a:prstGeom prst="rect">
            <a:avLst/>
          </a:prstGeom>
          <a:noFill/>
          <a:ln>
            <a:solidFill>
              <a:schemeClr val="bg1"/>
            </a:solidFill>
          </a:ln>
        </p:spPr>
        <p:txBody>
          <a:bodyPr wrap="square" rtlCol="0">
            <a:spAutoFit/>
          </a:bodyPr>
          <a:lstStyle/>
          <a:p>
            <a:r>
              <a:rPr lang="es-ES" sz="2000" b="1" dirty="0" smtClean="0">
                <a:solidFill>
                  <a:schemeClr val="bg1"/>
                </a:solidFill>
                <a:effectLst>
                  <a:outerShdw blurRad="38100" dist="38100" dir="2700000" algn="tl">
                    <a:srgbClr val="000000">
                      <a:alpha val="43137"/>
                    </a:srgbClr>
                  </a:outerShdw>
                </a:effectLst>
              </a:rPr>
              <a:t>Taller Elaboración del Presupuesto </a:t>
            </a:r>
            <a:r>
              <a:rPr lang="es-ES" sz="2000" b="1" dirty="0" smtClean="0">
                <a:solidFill>
                  <a:schemeClr val="tx2">
                    <a:lumMod val="20000"/>
                    <a:lumOff val="80000"/>
                  </a:schemeClr>
                </a:solidFill>
                <a:effectLst>
                  <a:outerShdw blurRad="38100" dist="38100" dir="2700000" algn="tl">
                    <a:srgbClr val="000000">
                      <a:alpha val="43137"/>
                    </a:srgbClr>
                  </a:outerShdw>
                </a:effectLst>
              </a:rPr>
              <a:t>2020</a:t>
            </a:r>
            <a:endParaRPr lang="es-ES" sz="20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
        <p:nvSpPr>
          <p:cNvPr id="2" name="CuadroTexto 1"/>
          <p:cNvSpPr txBox="1"/>
          <p:nvPr/>
        </p:nvSpPr>
        <p:spPr>
          <a:xfrm>
            <a:off x="632400" y="1319314"/>
            <a:ext cx="7509672" cy="4524315"/>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s-ES" sz="2400" dirty="0">
                <a:solidFill>
                  <a:schemeClr val="tx2">
                    <a:lumMod val="60000"/>
                    <a:lumOff val="40000"/>
                  </a:schemeClr>
                </a:solidFill>
              </a:rPr>
              <a:t>Presupuesto por Objetivos</a:t>
            </a:r>
            <a:r>
              <a:rPr lang="es-ES" sz="2400" dirty="0" smtClean="0">
                <a:solidFill>
                  <a:schemeClr val="tx2">
                    <a:lumMod val="60000"/>
                    <a:lumOff val="40000"/>
                  </a:schemeClr>
                </a:solidFill>
              </a:rPr>
              <a:t>.</a:t>
            </a:r>
          </a:p>
          <a:p>
            <a:pPr marL="285750" indent="-285750">
              <a:lnSpc>
                <a:spcPct val="200000"/>
              </a:lnSpc>
              <a:buFont typeface="Wingdings" panose="05000000000000000000" pitchFamily="2" charset="2"/>
              <a:buChar char="ü"/>
            </a:pPr>
            <a:r>
              <a:rPr lang="es-ES" sz="2400" dirty="0">
                <a:solidFill>
                  <a:schemeClr val="tx2">
                    <a:lumMod val="60000"/>
                    <a:lumOff val="40000"/>
                  </a:schemeClr>
                </a:solidFill>
              </a:rPr>
              <a:t>Presupuesto en Base Cero (PBZ)</a:t>
            </a:r>
          </a:p>
          <a:p>
            <a:pPr marL="285750" indent="-285750">
              <a:lnSpc>
                <a:spcPct val="200000"/>
              </a:lnSpc>
              <a:buFont typeface="Wingdings" panose="05000000000000000000" pitchFamily="2" charset="2"/>
              <a:buChar char="ü"/>
            </a:pPr>
            <a:r>
              <a:rPr lang="es-ES" sz="2400" dirty="0" smtClean="0">
                <a:solidFill>
                  <a:schemeClr val="tx2">
                    <a:lumMod val="60000"/>
                    <a:lumOff val="40000"/>
                  </a:schemeClr>
                </a:solidFill>
              </a:rPr>
              <a:t>Presupuestación por Resultados: Eficiencia en la Presupuestación.</a:t>
            </a:r>
          </a:p>
          <a:p>
            <a:pPr marL="800100" lvl="1" indent="-342900">
              <a:lnSpc>
                <a:spcPct val="200000"/>
              </a:lnSpc>
              <a:buFont typeface="Wingdings" panose="05000000000000000000" pitchFamily="2" charset="2"/>
              <a:buChar char="q"/>
            </a:pPr>
            <a:r>
              <a:rPr lang="es-ES" sz="2400" dirty="0" smtClean="0">
                <a:solidFill>
                  <a:schemeClr val="bg1">
                    <a:lumMod val="75000"/>
                  </a:schemeClr>
                </a:solidFill>
              </a:rPr>
              <a:t>No Gastar para no Perder: Ahorrar para Mejora Eficiencia</a:t>
            </a:r>
          </a:p>
        </p:txBody>
      </p:sp>
    </p:spTree>
    <p:extLst>
      <p:ext uri="{BB962C8B-B14F-4D97-AF65-F5344CB8AC3E}">
        <p14:creationId xmlns:p14="http://schemas.microsoft.com/office/powerpoint/2010/main" val="1660793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323529" y="1628800"/>
            <a:ext cx="6048672" cy="3168352"/>
          </a:xfrm>
          <a:prstGeom prst="rect">
            <a:avLst/>
          </a:prstGeom>
          <a:noFill/>
          <a:ln w="9525">
            <a:noFill/>
            <a:miter lim="800000"/>
            <a:headEnd/>
            <a:tailEnd/>
          </a:ln>
        </p:spPr>
      </p:pic>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ACCESO APLICACIÓN  PRESUPUESTO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0"/>
            <a:ext cx="1457325" cy="600075"/>
          </a:xfrm>
          <a:prstGeom prst="rect">
            <a:avLst/>
          </a:prstGeom>
          <a:noFill/>
          <a:ln w="9525">
            <a:noFill/>
            <a:miter lim="800000"/>
            <a:headEnd/>
            <a:tailEnd/>
          </a:ln>
        </p:spPr>
      </p:pic>
      <p:sp>
        <p:nvSpPr>
          <p:cNvPr id="10" name="9 CuadroTexto"/>
          <p:cNvSpPr txBox="1"/>
          <p:nvPr/>
        </p:nvSpPr>
        <p:spPr>
          <a:xfrm>
            <a:off x="395536" y="1268760"/>
            <a:ext cx="8569975" cy="338554"/>
          </a:xfrm>
          <a:prstGeom prst="rect">
            <a:avLst/>
          </a:prstGeom>
          <a:noFill/>
        </p:spPr>
        <p:txBody>
          <a:bodyPr wrap="none" rtlCol="0">
            <a:spAutoFit/>
          </a:bodyPr>
          <a:lstStyle/>
          <a:p>
            <a:r>
              <a:rPr lang="es-ES" sz="1600" dirty="0" smtClean="0">
                <a:solidFill>
                  <a:schemeClr val="bg1">
                    <a:lumMod val="65000"/>
                  </a:schemeClr>
                </a:solidFill>
                <a:latin typeface="Aparajita" pitchFamily="34" charset="0"/>
                <a:cs typeface="Aparajita" pitchFamily="34" charset="0"/>
              </a:rPr>
              <a:t>El aplicativo Universitas XXI-Económico incorpora el módulo que facilita la Presupuestación:</a:t>
            </a:r>
            <a:endParaRPr lang="es-ES" sz="1600" dirty="0">
              <a:solidFill>
                <a:schemeClr val="bg1">
                  <a:lumMod val="65000"/>
                </a:schemeClr>
              </a:solidFill>
              <a:latin typeface="Aparajita" pitchFamily="34" charset="0"/>
              <a:cs typeface="Aparajita" pitchFamily="34" charset="0"/>
            </a:endParaRPr>
          </a:p>
        </p:txBody>
      </p:sp>
      <p:sp>
        <p:nvSpPr>
          <p:cNvPr id="9" name="8 Flecha curvada hacia la derecha"/>
          <p:cNvSpPr/>
          <p:nvPr/>
        </p:nvSpPr>
        <p:spPr>
          <a:xfrm rot="19721074">
            <a:off x="1443691" y="3949943"/>
            <a:ext cx="1008112" cy="2376264"/>
          </a:xfrm>
          <a:prstGeom prst="curv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solidFill>
                <a:schemeClr val="tx1"/>
              </a:solidFill>
            </a:endParaRPr>
          </a:p>
        </p:txBody>
      </p:sp>
      <p:pic>
        <p:nvPicPr>
          <p:cNvPr id="3" name="Imagen 2"/>
          <p:cNvPicPr>
            <a:picLocks noChangeAspect="1"/>
          </p:cNvPicPr>
          <p:nvPr/>
        </p:nvPicPr>
        <p:blipFill>
          <a:blip r:embed="rId4"/>
          <a:stretch>
            <a:fillRect/>
          </a:stretch>
        </p:blipFill>
        <p:spPr>
          <a:xfrm>
            <a:off x="3707904" y="2780928"/>
            <a:ext cx="2524125" cy="3857625"/>
          </a:xfrm>
          <a:prstGeom prst="rect">
            <a:avLst/>
          </a:prstGeom>
        </p:spPr>
      </p:pic>
    </p:spTree>
    <p:extLst>
      <p:ext uri="{BB962C8B-B14F-4D97-AF65-F5344CB8AC3E}">
        <p14:creationId xmlns:p14="http://schemas.microsoft.com/office/powerpoint/2010/main" val="3113489918"/>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ACCESO APLICACIÓN  PRESUPUESTO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1115616" y="1340767"/>
            <a:ext cx="6724650" cy="5229225"/>
          </a:xfrm>
          <a:prstGeom prst="rect">
            <a:avLst/>
          </a:prstGeom>
        </p:spPr>
      </p:pic>
      <p:sp>
        <p:nvSpPr>
          <p:cNvPr id="4" name="Elipse 3"/>
          <p:cNvSpPr/>
          <p:nvPr/>
        </p:nvSpPr>
        <p:spPr>
          <a:xfrm>
            <a:off x="3419872" y="6237312"/>
            <a:ext cx="1584176" cy="4320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1061724"/>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ACCESO APLICACIÓN  PRESUPUESTO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55576" y="1268760"/>
            <a:ext cx="7056784" cy="5337295"/>
          </a:xfrm>
          <a:prstGeom prst="rect">
            <a:avLst/>
          </a:prstGeom>
          <a:noFill/>
          <a:ln w="9525">
            <a:noFill/>
            <a:miter lim="800000"/>
            <a:headEnd/>
            <a:tailEnd/>
          </a:ln>
        </p:spPr>
      </p:pic>
    </p:spTree>
    <p:extLst>
      <p:ext uri="{BB962C8B-B14F-4D97-AF65-F5344CB8AC3E}">
        <p14:creationId xmlns:p14="http://schemas.microsoft.com/office/powerpoint/2010/main" val="93540002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5 CuadroTexto"/>
          <p:cNvSpPr txBox="1"/>
          <p:nvPr/>
        </p:nvSpPr>
        <p:spPr>
          <a:xfrm>
            <a:off x="539552" y="2060848"/>
            <a:ext cx="8280920" cy="3354765"/>
          </a:xfrm>
          <a:prstGeom prst="rect">
            <a:avLst/>
          </a:prstGeom>
          <a:noFill/>
        </p:spPr>
        <p:txBody>
          <a:bodyPr wrap="square" rtlCol="0">
            <a:spAutoFit/>
          </a:bodyPr>
          <a:lstStyle/>
          <a:p>
            <a:pPr algn="just"/>
            <a:r>
              <a:rPr lang="es-ES" sz="2800" dirty="0" smtClean="0">
                <a:solidFill>
                  <a:schemeClr val="bg1">
                    <a:lumMod val="65000"/>
                  </a:schemeClr>
                </a:solidFill>
                <a:latin typeface="Aparajita" pitchFamily="34" charset="0"/>
                <a:cs typeface="Aparajita" pitchFamily="34" charset="0"/>
              </a:rPr>
              <a:t>El  aplicativo permite la elaboración de presupuestos descentralizadamente, a nivel de Responsable de Unidad Orgánica.</a:t>
            </a:r>
          </a:p>
          <a:p>
            <a:pPr algn="just"/>
            <a:endParaRPr lang="es-ES" sz="2800" dirty="0" smtClean="0">
              <a:solidFill>
                <a:schemeClr val="bg1">
                  <a:lumMod val="65000"/>
                </a:schemeClr>
              </a:solidFill>
              <a:latin typeface="Aparajita" pitchFamily="34" charset="0"/>
              <a:cs typeface="Aparajita" pitchFamily="34" charset="0"/>
            </a:endParaRPr>
          </a:p>
          <a:p>
            <a:pPr algn="just"/>
            <a:endParaRPr lang="es-ES" sz="2800" dirty="0" smtClean="0">
              <a:solidFill>
                <a:schemeClr val="bg1">
                  <a:lumMod val="65000"/>
                </a:schemeClr>
              </a:solidFill>
              <a:latin typeface="Aparajita" pitchFamily="34" charset="0"/>
              <a:cs typeface="Aparajita" pitchFamily="34" charset="0"/>
            </a:endParaRPr>
          </a:p>
          <a:p>
            <a:pPr algn="just"/>
            <a:r>
              <a:rPr lang="es-ES" sz="2800" dirty="0" smtClean="0">
                <a:solidFill>
                  <a:schemeClr val="bg1">
                    <a:lumMod val="65000"/>
                  </a:schemeClr>
                </a:solidFill>
                <a:latin typeface="Aparajita" pitchFamily="34" charset="0"/>
                <a:cs typeface="Aparajita" pitchFamily="34" charset="0"/>
              </a:rPr>
              <a:t>Pasos a Seguir para la Presupuestación Descentralizada:</a:t>
            </a:r>
          </a:p>
          <a:p>
            <a:endParaRPr lang="es-ES" dirty="0" smtClean="0">
              <a:solidFill>
                <a:schemeClr val="bg1">
                  <a:lumMod val="65000"/>
                </a:schemeClr>
              </a:solidFill>
              <a:latin typeface="Aparajita" pitchFamily="34" charset="0"/>
              <a:cs typeface="Aparajita" pitchFamily="34" charset="0"/>
            </a:endParaRPr>
          </a:p>
          <a:p>
            <a:endParaRPr lang="es-ES" dirty="0" smtClean="0">
              <a:solidFill>
                <a:schemeClr val="bg1">
                  <a:lumMod val="65000"/>
                </a:schemeClr>
              </a:solidFill>
              <a:latin typeface="Aparajita" pitchFamily="34" charset="0"/>
              <a:cs typeface="Aparajita" pitchFamily="34" charset="0"/>
            </a:endParaRPr>
          </a:p>
          <a:p>
            <a:endParaRPr lang="es-ES" dirty="0" smtClean="0">
              <a:solidFill>
                <a:schemeClr val="bg1">
                  <a:lumMod val="65000"/>
                </a:schemeClr>
              </a:solidFill>
              <a:latin typeface="Aparajita" pitchFamily="34" charset="0"/>
              <a:cs typeface="Aparajita" pitchFamily="34" charset="0"/>
            </a:endParaRPr>
          </a:p>
          <a:p>
            <a:endParaRPr lang="es-ES" dirty="0" smtClean="0">
              <a:solidFill>
                <a:schemeClr val="bg1">
                  <a:lumMod val="65000"/>
                </a:schemeClr>
              </a:solidFill>
              <a:latin typeface="Aparajita" pitchFamily="34" charset="0"/>
              <a:cs typeface="Aparajita" pitchFamily="34" charset="0"/>
            </a:endParaRPr>
          </a:p>
        </p:txBody>
      </p:sp>
    </p:spTree>
    <p:extLst>
      <p:ext uri="{BB962C8B-B14F-4D97-AF65-F5344CB8AC3E}">
        <p14:creationId xmlns:p14="http://schemas.microsoft.com/office/powerpoint/2010/main" val="3703494325"/>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5 CuadroTexto"/>
          <p:cNvSpPr txBox="1"/>
          <p:nvPr/>
        </p:nvSpPr>
        <p:spPr>
          <a:xfrm>
            <a:off x="395536" y="1196752"/>
            <a:ext cx="8424936" cy="2523768"/>
          </a:xfrm>
          <a:prstGeom prst="rect">
            <a:avLst/>
          </a:prstGeom>
          <a:noFill/>
        </p:spPr>
        <p:txBody>
          <a:bodyPr wrap="square" rtlCol="0">
            <a:spAutoFit/>
          </a:bodyPr>
          <a:lstStyle/>
          <a:p>
            <a:pPr marL="514350" indent="-514350">
              <a:buFont typeface="+mj-lt"/>
              <a:buAutoNum type="arabicPeriod"/>
            </a:pPr>
            <a:r>
              <a:rPr lang="es-ES" sz="2800" b="1" dirty="0" smtClean="0">
                <a:solidFill>
                  <a:schemeClr val="accent1">
                    <a:lumMod val="60000"/>
                    <a:lumOff val="40000"/>
                  </a:schemeClr>
                </a:solidFill>
                <a:latin typeface="Aparajita" pitchFamily="34" charset="0"/>
                <a:cs typeface="Aparajita" pitchFamily="34" charset="0"/>
              </a:rPr>
              <a:t>Solicitar  Permiso de acceso al Centro de Presupuesto</a:t>
            </a:r>
          </a:p>
          <a:p>
            <a:pPr marL="800100" lvl="1" indent="-342900" algn="just">
              <a:buFont typeface="Arial" pitchFamily="34" charset="0"/>
              <a:buChar char="•"/>
            </a:pPr>
            <a:r>
              <a:rPr lang="es-ES" sz="2000" dirty="0" smtClean="0">
                <a:solidFill>
                  <a:schemeClr val="bg1">
                    <a:lumMod val="65000"/>
                  </a:schemeClr>
                </a:solidFill>
                <a:latin typeface="Aparajita" pitchFamily="34" charset="0"/>
                <a:cs typeface="Aparajita" pitchFamily="34" charset="0"/>
              </a:rPr>
              <a:t>Centro de Presupuesto: XXXX : Código de 4 dígitos, formados por las Unidades Orgánicas y Subunidad Orgánica</a:t>
            </a:r>
          </a:p>
          <a:p>
            <a:pPr marL="1257300" lvl="2" indent="-342900" algn="just">
              <a:buFont typeface="Courier New" pitchFamily="49" charset="0"/>
              <a:buChar char="o"/>
            </a:pPr>
            <a:r>
              <a:rPr lang="es-ES" sz="2000" dirty="0" smtClean="0">
                <a:solidFill>
                  <a:schemeClr val="bg1">
                    <a:lumMod val="65000"/>
                  </a:schemeClr>
                </a:solidFill>
                <a:latin typeface="Aparajita" pitchFamily="34" charset="0"/>
                <a:cs typeface="Aparajita" pitchFamily="34" charset="0"/>
              </a:rPr>
              <a:t> </a:t>
            </a:r>
            <a:r>
              <a:rPr lang="es-ES" sz="1200" dirty="0" smtClean="0">
                <a:solidFill>
                  <a:schemeClr val="bg1">
                    <a:lumMod val="65000"/>
                  </a:schemeClr>
                </a:solidFill>
                <a:latin typeface="Aparajita" pitchFamily="34" charset="0"/>
                <a:cs typeface="Aparajita" pitchFamily="34" charset="0"/>
              </a:rPr>
              <a:t>Ejemplo: La Unidad Orgánica 14.00 “Gerencia”, dispondrá de un Centro de Presupuesto 1400 “Gerencia”. (nota: Unidad Orgánica con “punto”, y Centro de Presupuestación “sin punto”.</a:t>
            </a:r>
          </a:p>
          <a:p>
            <a:pPr marL="1257300" lvl="2" indent="-342900">
              <a:buFont typeface="Courier New" pitchFamily="49" charset="0"/>
              <a:buChar char="o"/>
            </a:pPr>
            <a:endParaRPr lang="es-ES" sz="1200" dirty="0" smtClean="0">
              <a:solidFill>
                <a:schemeClr val="bg1">
                  <a:lumMod val="65000"/>
                </a:schemeClr>
              </a:solidFill>
              <a:latin typeface="Aparajita" pitchFamily="34" charset="0"/>
              <a:cs typeface="Aparajita" pitchFamily="34" charset="0"/>
            </a:endParaRPr>
          </a:p>
          <a:p>
            <a:pPr marL="342900" indent="-342900">
              <a:buFont typeface="+mj-lt"/>
              <a:buAutoNum type="arabicPeriod"/>
            </a:pPr>
            <a:endParaRPr lang="es-ES" dirty="0" smtClean="0">
              <a:solidFill>
                <a:schemeClr val="bg1">
                  <a:lumMod val="65000"/>
                </a:schemeClr>
              </a:solidFill>
              <a:latin typeface="Aparajita" pitchFamily="34" charset="0"/>
              <a:cs typeface="Aparajita"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555776" y="3284984"/>
            <a:ext cx="4968552" cy="3528017"/>
          </a:xfrm>
          <a:prstGeom prst="rect">
            <a:avLst/>
          </a:prstGeom>
          <a:noFill/>
          <a:ln w="9525">
            <a:noFill/>
            <a:miter lim="800000"/>
            <a:headEnd/>
            <a:tailEnd/>
          </a:ln>
        </p:spPr>
      </p:pic>
      <p:sp>
        <p:nvSpPr>
          <p:cNvPr id="8" name="Rectángulo 7"/>
          <p:cNvSpPr/>
          <p:nvPr/>
        </p:nvSpPr>
        <p:spPr>
          <a:xfrm>
            <a:off x="3923928" y="4509120"/>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3734108377"/>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5 CuadroTexto"/>
          <p:cNvSpPr txBox="1"/>
          <p:nvPr/>
        </p:nvSpPr>
        <p:spPr>
          <a:xfrm>
            <a:off x="395536" y="1196752"/>
            <a:ext cx="8424936" cy="1415772"/>
          </a:xfrm>
          <a:prstGeom prst="rect">
            <a:avLst/>
          </a:prstGeom>
          <a:noFill/>
        </p:spPr>
        <p:txBody>
          <a:bodyPr wrap="square" rtlCol="0">
            <a:spAutoFit/>
          </a:bodyPr>
          <a:lstStyle/>
          <a:p>
            <a:pPr indent="-514350" algn="just"/>
            <a:r>
              <a:rPr lang="es-ES" sz="2800" b="1" dirty="0" smtClean="0">
                <a:solidFill>
                  <a:schemeClr val="accent1">
                    <a:lumMod val="60000"/>
                    <a:lumOff val="40000"/>
                  </a:schemeClr>
                </a:solidFill>
                <a:latin typeface="Aparajita" pitchFamily="34" charset="0"/>
                <a:cs typeface="Aparajita" pitchFamily="34" charset="0"/>
              </a:rPr>
              <a:t>2.ELABORACIÓN DEL PRESUPUESTO DESCENTRALIZADO:</a:t>
            </a:r>
          </a:p>
          <a:p>
            <a:pPr marL="514350" indent="-514350"/>
            <a:endParaRPr lang="es-ES" sz="2800" b="1" dirty="0" smtClean="0">
              <a:solidFill>
                <a:schemeClr val="accent1">
                  <a:lumMod val="60000"/>
                  <a:lumOff val="40000"/>
                </a:schemeClr>
              </a:solidFill>
              <a:latin typeface="Aparajita" pitchFamily="34" charset="0"/>
              <a:cs typeface="Aparajita" pitchFamily="34" charset="0"/>
            </a:endParaRPr>
          </a:p>
          <a:p>
            <a:pPr marL="1257300" lvl="2" indent="-342900">
              <a:buFont typeface="Courier New" pitchFamily="49" charset="0"/>
              <a:buChar char="o"/>
            </a:pPr>
            <a:endParaRPr lang="es-ES" sz="1200" dirty="0" smtClean="0">
              <a:solidFill>
                <a:schemeClr val="bg1">
                  <a:lumMod val="65000"/>
                </a:schemeClr>
              </a:solidFill>
              <a:latin typeface="Aparajita" pitchFamily="34" charset="0"/>
              <a:cs typeface="Aparajita" pitchFamily="34" charset="0"/>
            </a:endParaRPr>
          </a:p>
          <a:p>
            <a:pPr marL="342900" indent="-342900">
              <a:buFont typeface="+mj-lt"/>
              <a:buAutoNum type="arabicPeriod"/>
            </a:pPr>
            <a:endParaRPr lang="es-ES" dirty="0" smtClean="0">
              <a:solidFill>
                <a:schemeClr val="bg1">
                  <a:lumMod val="65000"/>
                </a:schemeClr>
              </a:solidFill>
              <a:latin typeface="Aparajita" pitchFamily="34" charset="0"/>
              <a:cs typeface="Aparajita"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739568" y="2077616"/>
            <a:ext cx="7330894" cy="4780384"/>
          </a:xfrm>
          <a:prstGeom prst="rect">
            <a:avLst/>
          </a:prstGeom>
          <a:noFill/>
          <a:ln w="9525">
            <a:noFill/>
            <a:miter lim="800000"/>
            <a:headEnd/>
            <a:tailEnd/>
          </a:ln>
        </p:spPr>
      </p:pic>
      <p:sp>
        <p:nvSpPr>
          <p:cNvPr id="8" name="7 Flecha derecha"/>
          <p:cNvSpPr/>
          <p:nvPr/>
        </p:nvSpPr>
        <p:spPr>
          <a:xfrm rot="20699226">
            <a:off x="127100" y="2979962"/>
            <a:ext cx="1584176" cy="360040"/>
          </a:xfrm>
          <a:prstGeom prst="rightArrow">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737792783"/>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5 CuadroTexto"/>
          <p:cNvSpPr txBox="1"/>
          <p:nvPr/>
        </p:nvSpPr>
        <p:spPr>
          <a:xfrm>
            <a:off x="395536" y="1196752"/>
            <a:ext cx="8424936" cy="1415772"/>
          </a:xfrm>
          <a:prstGeom prst="rect">
            <a:avLst/>
          </a:prstGeom>
          <a:noFill/>
        </p:spPr>
        <p:txBody>
          <a:bodyPr wrap="square" rtlCol="0">
            <a:spAutoFit/>
          </a:bodyPr>
          <a:lstStyle/>
          <a:p>
            <a:pPr indent="-514350" algn="just"/>
            <a:r>
              <a:rPr lang="es-ES" sz="2800" b="1" dirty="0" smtClean="0">
                <a:solidFill>
                  <a:schemeClr val="accent1">
                    <a:lumMod val="60000"/>
                    <a:lumOff val="40000"/>
                  </a:schemeClr>
                </a:solidFill>
                <a:latin typeface="Aparajita" pitchFamily="34" charset="0"/>
                <a:cs typeface="Aparajita" pitchFamily="34" charset="0"/>
              </a:rPr>
              <a:t>2.ELABORACIÓN DEL PRESUPUESTO DESCENTRALIZADO:</a:t>
            </a:r>
          </a:p>
          <a:p>
            <a:pPr marL="514350" indent="-514350"/>
            <a:endParaRPr lang="es-ES" sz="2800" b="1" dirty="0" smtClean="0">
              <a:solidFill>
                <a:schemeClr val="accent1">
                  <a:lumMod val="60000"/>
                  <a:lumOff val="40000"/>
                </a:schemeClr>
              </a:solidFill>
              <a:latin typeface="Aparajita" pitchFamily="34" charset="0"/>
              <a:cs typeface="Aparajita" pitchFamily="34" charset="0"/>
            </a:endParaRPr>
          </a:p>
          <a:p>
            <a:pPr marL="1257300" lvl="2" indent="-342900">
              <a:buFont typeface="Courier New" pitchFamily="49" charset="0"/>
              <a:buChar char="o"/>
            </a:pPr>
            <a:endParaRPr lang="es-ES" sz="1200" dirty="0" smtClean="0">
              <a:solidFill>
                <a:schemeClr val="bg1">
                  <a:lumMod val="65000"/>
                </a:schemeClr>
              </a:solidFill>
              <a:latin typeface="Aparajita" pitchFamily="34" charset="0"/>
              <a:cs typeface="Aparajita" pitchFamily="34" charset="0"/>
            </a:endParaRPr>
          </a:p>
          <a:p>
            <a:pPr marL="342900" indent="-342900">
              <a:buFont typeface="+mj-lt"/>
              <a:buAutoNum type="arabicPeriod"/>
            </a:pPr>
            <a:endParaRPr lang="es-ES" dirty="0" smtClean="0">
              <a:solidFill>
                <a:schemeClr val="bg1">
                  <a:lumMod val="65000"/>
                </a:schemeClr>
              </a:solidFill>
              <a:latin typeface="Aparajita" pitchFamily="34" charset="0"/>
              <a:cs typeface="Aparajita"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755181" y="2204864"/>
            <a:ext cx="7687022" cy="4395782"/>
          </a:xfrm>
          <a:prstGeom prst="rect">
            <a:avLst/>
          </a:prstGeom>
          <a:noFill/>
          <a:ln w="9525">
            <a:noFill/>
            <a:miter lim="800000"/>
            <a:headEnd/>
            <a:tailEnd/>
          </a:ln>
        </p:spPr>
      </p:pic>
      <p:sp>
        <p:nvSpPr>
          <p:cNvPr id="9" name="8 Flecha arriba"/>
          <p:cNvSpPr/>
          <p:nvPr/>
        </p:nvSpPr>
        <p:spPr>
          <a:xfrm rot="18219137">
            <a:off x="4100371" y="3056652"/>
            <a:ext cx="465893" cy="15385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099191" y="3801081"/>
            <a:ext cx="2952328"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tx2">
                    <a:lumMod val="40000"/>
                    <a:lumOff val="60000"/>
                  </a:schemeClr>
                </a:solidFill>
              </a:rPr>
              <a:t>La Primera Pantalla, es de Consulta. Verificando, nos pasa a dar de alta nuestro Presupuesto Descentralizado</a:t>
            </a:r>
            <a:endParaRPr lang="es-ES" dirty="0">
              <a:solidFill>
                <a:schemeClr val="tx2">
                  <a:lumMod val="40000"/>
                  <a:lumOff val="60000"/>
                </a:schemeClr>
              </a:solidFill>
            </a:endParaRPr>
          </a:p>
        </p:txBody>
      </p:sp>
    </p:spTree>
    <p:extLst>
      <p:ext uri="{BB962C8B-B14F-4D97-AF65-F5344CB8AC3E}">
        <p14:creationId xmlns:p14="http://schemas.microsoft.com/office/powerpoint/2010/main" val="2635207759"/>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5 CuadroTexto"/>
          <p:cNvSpPr txBox="1"/>
          <p:nvPr/>
        </p:nvSpPr>
        <p:spPr>
          <a:xfrm>
            <a:off x="395536" y="1196752"/>
            <a:ext cx="8424936" cy="1415772"/>
          </a:xfrm>
          <a:prstGeom prst="rect">
            <a:avLst/>
          </a:prstGeom>
          <a:noFill/>
        </p:spPr>
        <p:txBody>
          <a:bodyPr wrap="square" rtlCol="0">
            <a:spAutoFit/>
          </a:bodyPr>
          <a:lstStyle/>
          <a:p>
            <a:pPr indent="-514350" algn="just"/>
            <a:r>
              <a:rPr lang="es-ES" sz="2800" b="1" dirty="0" smtClean="0">
                <a:solidFill>
                  <a:schemeClr val="accent1">
                    <a:lumMod val="60000"/>
                    <a:lumOff val="40000"/>
                  </a:schemeClr>
                </a:solidFill>
                <a:latin typeface="Aparajita" pitchFamily="34" charset="0"/>
                <a:cs typeface="Aparajita" pitchFamily="34" charset="0"/>
              </a:rPr>
              <a:t>2.ELABORACIÓN DEL PRESUPUESTO DESCENTRALIZADO:</a:t>
            </a:r>
          </a:p>
          <a:p>
            <a:pPr marL="514350" indent="-514350"/>
            <a:endParaRPr lang="es-ES" sz="2800" b="1" dirty="0" smtClean="0">
              <a:solidFill>
                <a:schemeClr val="accent1">
                  <a:lumMod val="60000"/>
                  <a:lumOff val="40000"/>
                </a:schemeClr>
              </a:solidFill>
              <a:latin typeface="Aparajita" pitchFamily="34" charset="0"/>
              <a:cs typeface="Aparajita" pitchFamily="34" charset="0"/>
            </a:endParaRPr>
          </a:p>
          <a:p>
            <a:pPr marL="1257300" lvl="2" indent="-342900">
              <a:buFont typeface="Courier New" pitchFamily="49" charset="0"/>
              <a:buChar char="o"/>
            </a:pPr>
            <a:endParaRPr lang="es-ES" sz="1200" dirty="0" smtClean="0">
              <a:solidFill>
                <a:schemeClr val="bg1">
                  <a:lumMod val="65000"/>
                </a:schemeClr>
              </a:solidFill>
              <a:latin typeface="Aparajita" pitchFamily="34" charset="0"/>
              <a:cs typeface="Aparajita" pitchFamily="34" charset="0"/>
            </a:endParaRPr>
          </a:p>
          <a:p>
            <a:pPr marL="342900" indent="-342900">
              <a:buFont typeface="+mj-lt"/>
              <a:buAutoNum type="arabicPeriod"/>
            </a:pPr>
            <a:endParaRPr lang="es-ES" dirty="0" smtClean="0">
              <a:solidFill>
                <a:schemeClr val="bg1">
                  <a:lumMod val="65000"/>
                </a:schemeClr>
              </a:solidFill>
              <a:latin typeface="Aparajita" pitchFamily="34" charset="0"/>
              <a:cs typeface="Aparajita"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316405" y="2132856"/>
            <a:ext cx="7687022" cy="4395782"/>
          </a:xfrm>
          <a:prstGeom prst="rect">
            <a:avLst/>
          </a:prstGeom>
          <a:noFill/>
          <a:ln w="9525">
            <a:noFill/>
            <a:miter lim="800000"/>
            <a:headEnd/>
            <a:tailEnd/>
          </a:ln>
        </p:spPr>
      </p:pic>
      <p:sp>
        <p:nvSpPr>
          <p:cNvPr id="9" name="8 Flecha arriba"/>
          <p:cNvSpPr/>
          <p:nvPr/>
        </p:nvSpPr>
        <p:spPr>
          <a:xfrm rot="18219137">
            <a:off x="3589192" y="2919896"/>
            <a:ext cx="465893" cy="15385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4564877" y="3068960"/>
            <a:ext cx="2952328"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tx2">
                    <a:lumMod val="40000"/>
                    <a:lumOff val="60000"/>
                  </a:schemeClr>
                </a:solidFill>
              </a:rPr>
              <a:t>La Primera Pantalla, es de Consulta. Verificando, nos pasa a dar de alta nuestro Presupuesto Descentralizado</a:t>
            </a:r>
            <a:endParaRPr lang="es-ES" dirty="0">
              <a:solidFill>
                <a:schemeClr val="tx2">
                  <a:lumMod val="40000"/>
                  <a:lumOff val="60000"/>
                </a:schemeClr>
              </a:solidFill>
            </a:endParaRPr>
          </a:p>
        </p:txBody>
      </p:sp>
      <p:pic>
        <p:nvPicPr>
          <p:cNvPr id="6146" name="Picture 2"/>
          <p:cNvPicPr>
            <a:picLocks noChangeAspect="1" noChangeArrowheads="1"/>
          </p:cNvPicPr>
          <p:nvPr/>
        </p:nvPicPr>
        <p:blipFill>
          <a:blip r:embed="rId4" cstate="print"/>
          <a:srcRect/>
          <a:stretch>
            <a:fillRect/>
          </a:stretch>
        </p:blipFill>
        <p:spPr bwMode="auto">
          <a:xfrm>
            <a:off x="2167653" y="4365104"/>
            <a:ext cx="6969224" cy="2801628"/>
          </a:xfrm>
          <a:prstGeom prst="rect">
            <a:avLst/>
          </a:prstGeom>
          <a:noFill/>
          <a:ln w="9525">
            <a:noFill/>
            <a:miter lim="800000"/>
            <a:headEnd/>
            <a:tailEnd/>
          </a:ln>
        </p:spPr>
      </p:pic>
      <p:sp>
        <p:nvSpPr>
          <p:cNvPr id="11" name="10 Flecha arriba"/>
          <p:cNvSpPr/>
          <p:nvPr/>
        </p:nvSpPr>
        <p:spPr>
          <a:xfrm rot="18219137">
            <a:off x="5749432" y="5152143"/>
            <a:ext cx="465893" cy="15385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48863406"/>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6" name="1 Título"/>
          <p:cNvSpPr txBox="1">
            <a:spLocks/>
          </p:cNvSpPr>
          <p:nvPr/>
        </p:nvSpPr>
        <p:spPr>
          <a:xfrm>
            <a:off x="1619672" y="2924944"/>
            <a:ext cx="6336704"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rPr>
              <a:t>GUÍA ELABORACIÓN PRESUPUESTO</a:t>
            </a:r>
            <a:r>
              <a:rPr kumimoji="0" lang="es-ES" sz="3200" b="1" i="0" u="none" strike="noStrike" kern="1200" cap="none" spc="0" normalizeH="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rPr>
              <a:t> </a:t>
            </a:r>
            <a:endParaRPr kumimoji="0" lang="es-ES" sz="3200" b="1"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Segoe UI Light" pitchFamily="34" charset="0"/>
              <a:ea typeface="+mj-ea"/>
              <a:cs typeface="+mj-cs"/>
            </a:endParaRPr>
          </a:p>
        </p:txBody>
      </p:sp>
      <p:pic>
        <p:nvPicPr>
          <p:cNvPr id="7170" name="Picture 2"/>
          <p:cNvPicPr>
            <a:picLocks noChangeAspect="1" noChangeArrowheads="1"/>
          </p:cNvPicPr>
          <p:nvPr/>
        </p:nvPicPr>
        <p:blipFill>
          <a:blip r:embed="rId3" cstate="print"/>
          <a:srcRect/>
          <a:stretch>
            <a:fillRect/>
          </a:stretch>
        </p:blipFill>
        <p:spPr bwMode="auto">
          <a:xfrm>
            <a:off x="395536" y="1340768"/>
            <a:ext cx="8208912" cy="5328592"/>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Flecha arriba"/>
          <p:cNvSpPr/>
          <p:nvPr/>
        </p:nvSpPr>
        <p:spPr>
          <a:xfrm rot="18219137">
            <a:off x="3164268" y="2199816"/>
            <a:ext cx="465893" cy="15385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4499992" y="2708920"/>
            <a:ext cx="417646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tx2">
                    <a:lumMod val="40000"/>
                    <a:lumOff val="60000"/>
                  </a:schemeClr>
                </a:solidFill>
              </a:rPr>
              <a:t>Completados los Campos Ejercicio, Centro de Presupuesto y Descripción, Grabamos (ojo, no validar hasta finalizar todo el presupuesto descentralizado)</a:t>
            </a:r>
            <a:endParaRPr lang="es-ES" dirty="0">
              <a:solidFill>
                <a:schemeClr val="tx2">
                  <a:lumMod val="40000"/>
                  <a:lumOff val="60000"/>
                </a:schemeClr>
              </a:solidFill>
            </a:endParaRPr>
          </a:p>
        </p:txBody>
      </p:sp>
      <p:sp>
        <p:nvSpPr>
          <p:cNvPr id="12" name="Rectángulo 11"/>
          <p:cNvSpPr/>
          <p:nvPr/>
        </p:nvSpPr>
        <p:spPr>
          <a:xfrm>
            <a:off x="3851920" y="4858926"/>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
        <p:nvSpPr>
          <p:cNvPr id="13" name="Rectángulo 12"/>
          <p:cNvSpPr/>
          <p:nvPr/>
        </p:nvSpPr>
        <p:spPr>
          <a:xfrm>
            <a:off x="2267744" y="4293095"/>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1209377053"/>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3" cstate="print"/>
          <a:srcRect/>
          <a:stretch>
            <a:fillRect/>
          </a:stretch>
        </p:blipFill>
        <p:spPr bwMode="auto">
          <a:xfrm>
            <a:off x="395536" y="1988840"/>
            <a:ext cx="6048672" cy="4496790"/>
          </a:xfrm>
          <a:prstGeom prst="rect">
            <a:avLst/>
          </a:prstGeom>
          <a:noFill/>
          <a:ln w="9525">
            <a:noFill/>
            <a:miter lim="800000"/>
            <a:headEnd/>
            <a:tailEnd/>
          </a:ln>
        </p:spPr>
      </p:pic>
      <p:sp>
        <p:nvSpPr>
          <p:cNvPr id="11" name="10 Rectángulo"/>
          <p:cNvSpPr/>
          <p:nvPr/>
        </p:nvSpPr>
        <p:spPr>
          <a:xfrm>
            <a:off x="395536" y="1340768"/>
            <a:ext cx="8280920" cy="707886"/>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La Sección “ANEXOS”, permitirá subir los documentos adicionales que necesitemos aportar al Presupuesto. </a:t>
            </a:r>
          </a:p>
        </p:txBody>
      </p:sp>
      <p:sp>
        <p:nvSpPr>
          <p:cNvPr id="7" name="Rectángulo 6"/>
          <p:cNvSpPr/>
          <p:nvPr/>
        </p:nvSpPr>
        <p:spPr>
          <a:xfrm>
            <a:off x="1763688" y="3573016"/>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
        <p:nvSpPr>
          <p:cNvPr id="9" name="Rectángulo 8"/>
          <p:cNvSpPr/>
          <p:nvPr/>
        </p:nvSpPr>
        <p:spPr>
          <a:xfrm>
            <a:off x="1763688" y="3429000"/>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smtClean="0">
                <a:solidFill>
                  <a:schemeClr val="tx1"/>
                </a:solidFill>
              </a:rPr>
              <a:t>2020/PREDESC0006</a:t>
            </a:r>
            <a:endParaRPr lang="es-ES" sz="600" b="1" dirty="0">
              <a:solidFill>
                <a:schemeClr val="tx1"/>
              </a:solidFill>
            </a:endParaRPr>
          </a:p>
        </p:txBody>
      </p:sp>
      <p:sp>
        <p:nvSpPr>
          <p:cNvPr id="10" name="Rectángulo 9"/>
          <p:cNvSpPr/>
          <p:nvPr/>
        </p:nvSpPr>
        <p:spPr>
          <a:xfrm>
            <a:off x="2915816" y="4076859"/>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321355091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32400" y="307377"/>
            <a:ext cx="7510958" cy="338554"/>
          </a:xfrm>
          <a:prstGeom prst="rect">
            <a:avLst/>
          </a:prstGeom>
          <a:noFill/>
          <a:ln>
            <a:solidFill>
              <a:schemeClr val="bg1"/>
            </a:solidFill>
          </a:ln>
        </p:spPr>
        <p:txBody>
          <a:bodyPr wrap="square" rtlCol="0">
            <a:spAutoFit/>
          </a:bodyPr>
          <a:lstStyle/>
          <a:p>
            <a:r>
              <a:rPr lang="es-ES" sz="1600" b="1" dirty="0" smtClean="0">
                <a:solidFill>
                  <a:schemeClr val="tx2">
                    <a:lumMod val="20000"/>
                    <a:lumOff val="80000"/>
                  </a:schemeClr>
                </a:solidFill>
                <a:effectLst>
                  <a:outerShdw blurRad="38100" dist="38100" dir="2700000" algn="tl">
                    <a:srgbClr val="000000">
                      <a:alpha val="43137"/>
                    </a:srgbClr>
                  </a:outerShdw>
                </a:effectLst>
              </a:rPr>
              <a:t>Servicio de Gestión Presupuestaria y Patrimonial</a:t>
            </a:r>
            <a:endParaRPr lang="es-ES" sz="1600" b="1" dirty="0">
              <a:solidFill>
                <a:schemeClr val="tx2">
                  <a:lumMod val="20000"/>
                  <a:lumOff val="80000"/>
                </a:schemeClr>
              </a:solidFill>
              <a:effectLst>
                <a:outerShdw blurRad="38100" dist="38100" dir="2700000" algn="tl">
                  <a:srgbClr val="000000">
                    <a:alpha val="43137"/>
                  </a:srgbClr>
                </a:outerShdw>
              </a:effectLst>
            </a:endParaRPr>
          </a:p>
        </p:txBody>
      </p:sp>
      <p:sp>
        <p:nvSpPr>
          <p:cNvPr id="44" name="43 CuadroTexto"/>
          <p:cNvSpPr txBox="1"/>
          <p:nvPr/>
        </p:nvSpPr>
        <p:spPr>
          <a:xfrm>
            <a:off x="632400" y="0"/>
            <a:ext cx="7509672" cy="400110"/>
          </a:xfrm>
          <a:prstGeom prst="rect">
            <a:avLst/>
          </a:prstGeom>
          <a:noFill/>
          <a:ln>
            <a:solidFill>
              <a:schemeClr val="bg1"/>
            </a:solidFill>
          </a:ln>
        </p:spPr>
        <p:txBody>
          <a:bodyPr wrap="square" rtlCol="0">
            <a:spAutoFit/>
          </a:bodyPr>
          <a:lstStyle/>
          <a:p>
            <a:r>
              <a:rPr lang="es-ES" sz="2000" b="1" dirty="0" smtClean="0">
                <a:solidFill>
                  <a:schemeClr val="bg1"/>
                </a:solidFill>
                <a:effectLst>
                  <a:outerShdw blurRad="38100" dist="38100" dir="2700000" algn="tl">
                    <a:srgbClr val="000000">
                      <a:alpha val="43137"/>
                    </a:srgbClr>
                  </a:outerShdw>
                </a:effectLst>
              </a:rPr>
              <a:t>Taller Elaboración del Presupuesto </a:t>
            </a:r>
            <a:r>
              <a:rPr lang="es-ES" sz="2000" b="1" dirty="0" smtClean="0">
                <a:solidFill>
                  <a:schemeClr val="tx2">
                    <a:lumMod val="20000"/>
                    <a:lumOff val="80000"/>
                  </a:schemeClr>
                </a:solidFill>
                <a:effectLst>
                  <a:outerShdw blurRad="38100" dist="38100" dir="2700000" algn="tl">
                    <a:srgbClr val="000000">
                      <a:alpha val="43137"/>
                    </a:srgbClr>
                  </a:outerShdw>
                </a:effectLst>
              </a:rPr>
              <a:t>2020</a:t>
            </a:r>
            <a:endParaRPr lang="es-ES" sz="2000" b="1" dirty="0">
              <a:solidFill>
                <a:schemeClr val="tx2">
                  <a:lumMod val="20000"/>
                  <a:lumOff val="80000"/>
                </a:schemeClr>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5" name="4 Rectángulo redondeado"/>
          <p:cNvSpPr/>
          <p:nvPr/>
        </p:nvSpPr>
        <p:spPr>
          <a:xfrm>
            <a:off x="899592" y="2132856"/>
            <a:ext cx="7242480" cy="2880320"/>
          </a:xfrm>
          <a:prstGeom prst="roundRect">
            <a:avLst/>
          </a:prstGeom>
          <a:ln>
            <a:solidFill>
              <a:schemeClr val="bg1">
                <a:lumMod val="85000"/>
              </a:schemeClr>
            </a:solid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914400" indent="-914400" algn="ctr">
              <a:buAutoNum type="arabicPeriod"/>
            </a:pPr>
            <a:endPar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endParaRPr>
          </a:p>
          <a:p>
            <a:pPr algn="ct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2. Directrices </a:t>
            </a:r>
          </a:p>
          <a:p>
            <a:pPr algn="ct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Presupuestación: </a:t>
            </a:r>
          </a:p>
          <a:p>
            <a:pPr algn="ctr"/>
            <a:r>
              <a:rPr lang="es-ES" sz="5400" dirty="0" smtClean="0">
                <a:solidFill>
                  <a:schemeClr val="tx2">
                    <a:lumMod val="20000"/>
                    <a:lumOff val="80000"/>
                  </a:schemeClr>
                </a:solidFill>
                <a:effectLst>
                  <a:outerShdw blurRad="38100" dist="38100" dir="2700000" algn="tl">
                    <a:srgbClr val="000000">
                      <a:alpha val="43137"/>
                    </a:srgbClr>
                  </a:outerShdw>
                </a:effectLst>
                <a:cs typeface="Aharoni" pitchFamily="2" charset="-79"/>
              </a:rPr>
              <a:t>Fichas</a:t>
            </a:r>
          </a:p>
          <a:p>
            <a:pPr algn="ctr"/>
            <a:r>
              <a:rPr lang="es-ES" sz="5400" dirty="0" smtClean="0">
                <a:solidFill>
                  <a:schemeClr val="accent1">
                    <a:lumMod val="60000"/>
                    <a:lumOff val="40000"/>
                  </a:schemeClr>
                </a:solidFill>
                <a:effectLst>
                  <a:outerShdw blurRad="38100" dist="38100" dir="2700000" algn="tl">
                    <a:srgbClr val="000000">
                      <a:alpha val="43137"/>
                    </a:srgbClr>
                  </a:outerShdw>
                </a:effectLst>
                <a:cs typeface="Aharoni" pitchFamily="2" charset="-79"/>
              </a:rPr>
              <a:t>	</a:t>
            </a:r>
            <a:endParaRPr lang="es-ES" sz="5400" dirty="0">
              <a:solidFill>
                <a:schemeClr val="accent1">
                  <a:lumMod val="60000"/>
                  <a:lumOff val="40000"/>
                </a:schemeClr>
              </a:solidFill>
              <a:effectLst>
                <a:outerShdw blurRad="38100" dist="38100" dir="2700000" algn="tl">
                  <a:srgbClr val="000000">
                    <a:alpha val="43137"/>
                  </a:srgbClr>
                </a:outerShdw>
              </a:effectLst>
              <a:cs typeface="Aharoni" pitchFamily="2" charset="-79"/>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3349892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3" cstate="print"/>
          <a:srcRect/>
          <a:stretch>
            <a:fillRect/>
          </a:stretch>
        </p:blipFill>
        <p:spPr bwMode="auto">
          <a:xfrm>
            <a:off x="395536" y="1988840"/>
            <a:ext cx="6048672" cy="4496790"/>
          </a:xfrm>
          <a:prstGeom prst="rect">
            <a:avLst/>
          </a:prstGeom>
          <a:noFill/>
          <a:ln w="9525">
            <a:noFill/>
            <a:miter lim="800000"/>
            <a:headEnd/>
            <a:tailEnd/>
          </a:ln>
        </p:spPr>
      </p:pic>
      <p:sp>
        <p:nvSpPr>
          <p:cNvPr id="11" name="10 Rectángulo"/>
          <p:cNvSpPr/>
          <p:nvPr/>
        </p:nvSpPr>
        <p:spPr>
          <a:xfrm>
            <a:off x="395536" y="1340768"/>
            <a:ext cx="8280920" cy="707886"/>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La Sección “ANEXOS”, permitirá subir los documentos adicionales que necesitemos aportar al Presupuesto. </a:t>
            </a:r>
          </a:p>
        </p:txBody>
      </p:sp>
      <p:pic>
        <p:nvPicPr>
          <p:cNvPr id="8195" name="Picture 3"/>
          <p:cNvPicPr>
            <a:picLocks noChangeAspect="1" noChangeArrowheads="1"/>
          </p:cNvPicPr>
          <p:nvPr/>
        </p:nvPicPr>
        <p:blipFill>
          <a:blip r:embed="rId4" cstate="print"/>
          <a:srcRect/>
          <a:stretch>
            <a:fillRect/>
          </a:stretch>
        </p:blipFill>
        <p:spPr bwMode="auto">
          <a:xfrm>
            <a:off x="5076056" y="2276872"/>
            <a:ext cx="3896261" cy="2888729"/>
          </a:xfrm>
          <a:prstGeom prst="rect">
            <a:avLst/>
          </a:prstGeom>
          <a:noFill/>
          <a:ln w="9525">
            <a:noFill/>
            <a:miter lim="800000"/>
            <a:headEnd/>
            <a:tailEnd/>
          </a:ln>
        </p:spPr>
      </p:pic>
      <p:sp>
        <p:nvSpPr>
          <p:cNvPr id="12" name="11 Flecha curvada hacia arriba"/>
          <p:cNvSpPr/>
          <p:nvPr/>
        </p:nvSpPr>
        <p:spPr>
          <a:xfrm rot="21072158">
            <a:off x="3419872" y="5229200"/>
            <a:ext cx="3672408" cy="792088"/>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Rectángulo"/>
          <p:cNvSpPr/>
          <p:nvPr/>
        </p:nvSpPr>
        <p:spPr>
          <a:xfrm>
            <a:off x="5796136" y="5733256"/>
            <a:ext cx="3168352" cy="9807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2">
                    <a:lumMod val="40000"/>
                    <a:lumOff val="60000"/>
                  </a:schemeClr>
                </a:solidFill>
              </a:rPr>
              <a:t>Los documentos a subir, deben estar en unidad de RED. En el campo descripción: Asignar denominación del Documento</a:t>
            </a:r>
            <a:endParaRPr lang="es-ES" sz="1600" dirty="0">
              <a:solidFill>
                <a:schemeClr val="tx2">
                  <a:lumMod val="40000"/>
                  <a:lumOff val="60000"/>
                </a:schemeClr>
              </a:solidFill>
            </a:endParaRPr>
          </a:p>
        </p:txBody>
      </p:sp>
      <p:sp>
        <p:nvSpPr>
          <p:cNvPr id="10" name="Rectángulo 9"/>
          <p:cNvSpPr/>
          <p:nvPr/>
        </p:nvSpPr>
        <p:spPr>
          <a:xfrm>
            <a:off x="1763688" y="3573016"/>
            <a:ext cx="360040" cy="148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00" b="1" dirty="0" smtClean="0">
                <a:solidFill>
                  <a:schemeClr val="tx1"/>
                </a:solidFill>
              </a:rPr>
              <a:t>2020</a:t>
            </a:r>
            <a:endParaRPr lang="es-ES" sz="500" b="1" dirty="0">
              <a:solidFill>
                <a:schemeClr val="tx1"/>
              </a:solidFill>
            </a:endParaRPr>
          </a:p>
        </p:txBody>
      </p:sp>
      <p:sp>
        <p:nvSpPr>
          <p:cNvPr id="14" name="Rectángulo 13"/>
          <p:cNvSpPr/>
          <p:nvPr/>
        </p:nvSpPr>
        <p:spPr>
          <a:xfrm>
            <a:off x="2987824" y="4096246"/>
            <a:ext cx="504056" cy="128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2167549628"/>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pic>
        <p:nvPicPr>
          <p:cNvPr id="10242" name="Picture 2"/>
          <p:cNvPicPr>
            <a:picLocks noChangeAspect="1" noChangeArrowheads="1"/>
          </p:cNvPicPr>
          <p:nvPr/>
        </p:nvPicPr>
        <p:blipFill>
          <a:blip r:embed="rId3" cstate="print"/>
          <a:srcRect/>
          <a:stretch>
            <a:fillRect/>
          </a:stretch>
        </p:blipFill>
        <p:spPr bwMode="auto">
          <a:xfrm>
            <a:off x="827584" y="2367736"/>
            <a:ext cx="7110189" cy="4206437"/>
          </a:xfrm>
          <a:prstGeom prst="rect">
            <a:avLst/>
          </a:prstGeom>
          <a:noFill/>
          <a:ln w="9525">
            <a:noFill/>
            <a:miter lim="800000"/>
            <a:headEnd/>
            <a:tailEnd/>
          </a:ln>
        </p:spPr>
      </p:pic>
      <p:sp>
        <p:nvSpPr>
          <p:cNvPr id="7" name="6 Rectángulo"/>
          <p:cNvSpPr/>
          <p:nvPr/>
        </p:nvSpPr>
        <p:spPr>
          <a:xfrm>
            <a:off x="467544" y="1268760"/>
            <a:ext cx="8280920" cy="707886"/>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En la Pestaña límites, no debemos hacer nada, se volcarán  los límites que se hayan definido centralizadamente, y que en su caso, deberíamos respetar al presupuestar.</a:t>
            </a:r>
            <a:endParaRPr lang="es-ES" dirty="0"/>
          </a:p>
        </p:txBody>
      </p:sp>
    </p:spTree>
    <p:extLst>
      <p:ext uri="{BB962C8B-B14F-4D97-AF65-F5344CB8AC3E}">
        <p14:creationId xmlns:p14="http://schemas.microsoft.com/office/powerpoint/2010/main" val="728944025"/>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sp>
        <p:nvSpPr>
          <p:cNvPr id="7" name="6 Rectángulo"/>
          <p:cNvSpPr/>
          <p:nvPr/>
        </p:nvSpPr>
        <p:spPr>
          <a:xfrm>
            <a:off x="467544" y="1268760"/>
            <a:ext cx="8280920" cy="4062651"/>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En la Pestaña Presupuesto, se recogerán las previsiones de gastos según conceptos básicos, y con los siguientes criterios: </a:t>
            </a:r>
          </a:p>
          <a:p>
            <a:pPr marL="0" lvl="1" algn="just"/>
            <a:endParaRPr lang="es-ES" sz="2000" dirty="0" smtClean="0">
              <a:solidFill>
                <a:schemeClr val="bg1">
                  <a:lumMod val="65000"/>
                </a:schemeClr>
              </a:solidFill>
              <a:latin typeface="Aparajita" pitchFamily="34" charset="0"/>
              <a:cs typeface="Aparajita" pitchFamily="34" charset="0"/>
            </a:endParaRPr>
          </a:p>
          <a:p>
            <a:pPr marL="0" lvl="1" algn="just"/>
            <a:r>
              <a:rPr lang="es-ES" sz="2000" b="1" i="1" dirty="0" smtClean="0">
                <a:solidFill>
                  <a:schemeClr val="bg1">
                    <a:lumMod val="65000"/>
                  </a:schemeClr>
                </a:solidFill>
                <a:latin typeface="Aparajita" pitchFamily="34" charset="0"/>
                <a:cs typeface="Aparajita" pitchFamily="34" charset="0"/>
              </a:rPr>
              <a:t>Gastos de Capítulo II:</a:t>
            </a:r>
          </a:p>
          <a:p>
            <a:pPr marL="457200" lvl="2" algn="just">
              <a:buFont typeface="Arial" pitchFamily="34" charset="0"/>
              <a:buChar char="•"/>
            </a:pPr>
            <a:r>
              <a:rPr lang="es-ES" sz="2000" dirty="0" smtClean="0">
                <a:solidFill>
                  <a:schemeClr val="bg1">
                    <a:lumMod val="65000"/>
                  </a:schemeClr>
                </a:solidFill>
                <a:latin typeface="Aparajita" pitchFamily="34" charset="0"/>
                <a:cs typeface="Aparajita" pitchFamily="34" charset="0"/>
              </a:rPr>
              <a:t> Funcional XXX.0: se recogerán los gastos ordinarios de mantenimiento de la Unidad Orgánicas, normalmente utilizando el económico 24900</a:t>
            </a:r>
          </a:p>
          <a:p>
            <a:pPr marL="457200" lvl="2" algn="just">
              <a:buFont typeface="Arial" pitchFamily="34" charset="0"/>
              <a:buChar char="•"/>
            </a:pPr>
            <a:r>
              <a:rPr lang="es-ES" sz="2000" dirty="0" smtClean="0">
                <a:solidFill>
                  <a:schemeClr val="bg1">
                    <a:lumMod val="65000"/>
                  </a:schemeClr>
                </a:solidFill>
                <a:latin typeface="Aparajita" pitchFamily="34" charset="0"/>
                <a:cs typeface="Aparajita" pitchFamily="34" charset="0"/>
              </a:rPr>
              <a:t>Para líneas específicas de gasto, se irán habilitando funcionales correlativas XXX.1; XXX.2 …etc.</a:t>
            </a:r>
          </a:p>
          <a:p>
            <a:pPr marL="0" lvl="1" algn="just"/>
            <a:r>
              <a:rPr lang="es-ES" sz="2000" b="1" i="1" dirty="0" smtClean="0">
                <a:solidFill>
                  <a:schemeClr val="bg1">
                    <a:lumMod val="65000"/>
                  </a:schemeClr>
                </a:solidFill>
                <a:latin typeface="Aparajita" pitchFamily="34" charset="0"/>
                <a:cs typeface="Aparajita" pitchFamily="34" charset="0"/>
              </a:rPr>
              <a:t>Gastos de Capítulo IV o VII: </a:t>
            </a:r>
          </a:p>
          <a:p>
            <a:pPr marL="457200" lvl="2" algn="just">
              <a:buFont typeface="Arial" pitchFamily="34" charset="0"/>
              <a:buChar char="•"/>
            </a:pPr>
            <a:r>
              <a:rPr lang="es-ES" sz="2000" dirty="0" smtClean="0">
                <a:solidFill>
                  <a:schemeClr val="bg1">
                    <a:lumMod val="65000"/>
                  </a:schemeClr>
                </a:solidFill>
                <a:latin typeface="Aparajita" pitchFamily="34" charset="0"/>
                <a:cs typeface="Aparajita" pitchFamily="34" charset="0"/>
              </a:rPr>
              <a:t>Se utilizarán Funcionales XXX.0, sin necesidad de desglosar funcionales por cada Subvención o Ayuda, utilizando económicos diferentes para cada una de las tipología.</a:t>
            </a:r>
          </a:p>
          <a:p>
            <a:pPr marL="457200" lvl="2" algn="just"/>
            <a:endParaRPr lang="es-ES" dirty="0" smtClean="0"/>
          </a:p>
          <a:p>
            <a:pPr marL="0" lvl="1" algn="just"/>
            <a:endParaRPr lang="es-ES" sz="2000" dirty="0" smtClean="0">
              <a:solidFill>
                <a:schemeClr val="bg1">
                  <a:lumMod val="65000"/>
                </a:schemeClr>
              </a:solidFill>
              <a:latin typeface="Aparajita" pitchFamily="34" charset="0"/>
              <a:cs typeface="Aparajita" pitchFamily="34" charset="0"/>
            </a:endParaRPr>
          </a:p>
        </p:txBody>
      </p:sp>
      <p:sp>
        <p:nvSpPr>
          <p:cNvPr id="9" name="8 CuadroTexto"/>
          <p:cNvSpPr txBox="1"/>
          <p:nvPr/>
        </p:nvSpPr>
        <p:spPr>
          <a:xfrm>
            <a:off x="323528" y="5301208"/>
            <a:ext cx="8712968" cy="1477328"/>
          </a:xfrm>
          <a:prstGeom prst="rect">
            <a:avLst/>
          </a:prstGeom>
          <a:noFill/>
        </p:spPr>
        <p:txBody>
          <a:bodyPr wrap="square" rtlCol="0">
            <a:spAutoFit/>
          </a:bodyPr>
          <a:lstStyle/>
          <a:p>
            <a:r>
              <a:rPr lang="es-ES" b="1" dirty="0" smtClean="0">
                <a:solidFill>
                  <a:schemeClr val="accent1">
                    <a:lumMod val="60000"/>
                    <a:lumOff val="40000"/>
                  </a:schemeClr>
                </a:solidFill>
                <a:effectLst>
                  <a:outerShdw blurRad="38100" dist="38100" dir="2700000" algn="tl">
                    <a:srgbClr val="000000">
                      <a:alpha val="43137"/>
                    </a:srgbClr>
                  </a:outerShdw>
                </a:effectLst>
              </a:rPr>
              <a:t>Utilidad:  Conviene respetar las mismas partidas presupuestarias, que las del libro de presupuesto del ejercicio anterior.</a:t>
            </a:r>
          </a:p>
          <a:p>
            <a:pPr lvl="1">
              <a:buFont typeface="Arial" pitchFamily="34" charset="0"/>
              <a:buChar char="•"/>
            </a:pPr>
            <a:r>
              <a:rPr lang="es-ES" b="1" dirty="0" smtClean="0">
                <a:solidFill>
                  <a:schemeClr val="accent1">
                    <a:lumMod val="60000"/>
                    <a:lumOff val="40000"/>
                  </a:schemeClr>
                </a:solidFill>
              </a:rPr>
              <a:t>Ante la necesidad de nuevas partidas o económicos, ponerse en contacto con Presupuestos (2671)</a:t>
            </a:r>
          </a:p>
          <a:p>
            <a:endParaRPr lang="es-ES" dirty="0"/>
          </a:p>
        </p:txBody>
      </p:sp>
    </p:spTree>
    <p:extLst>
      <p:ext uri="{BB962C8B-B14F-4D97-AF65-F5344CB8AC3E}">
        <p14:creationId xmlns:p14="http://schemas.microsoft.com/office/powerpoint/2010/main" val="1878628503"/>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pic>
        <p:nvPicPr>
          <p:cNvPr id="11266" name="Picture 2"/>
          <p:cNvPicPr>
            <a:picLocks noChangeAspect="1" noChangeArrowheads="1"/>
          </p:cNvPicPr>
          <p:nvPr/>
        </p:nvPicPr>
        <p:blipFill>
          <a:blip r:embed="rId3" cstate="print"/>
          <a:srcRect/>
          <a:stretch>
            <a:fillRect/>
          </a:stretch>
        </p:blipFill>
        <p:spPr bwMode="auto">
          <a:xfrm>
            <a:off x="1043608" y="1700808"/>
            <a:ext cx="6894090" cy="4944188"/>
          </a:xfrm>
          <a:prstGeom prst="rect">
            <a:avLst/>
          </a:prstGeom>
          <a:noFill/>
          <a:ln w="9525">
            <a:noFill/>
            <a:miter lim="800000"/>
            <a:headEnd/>
            <a:tailEnd/>
          </a:ln>
        </p:spPr>
      </p:pic>
      <p:sp>
        <p:nvSpPr>
          <p:cNvPr id="10" name="9 Flecha arriba"/>
          <p:cNvSpPr/>
          <p:nvPr/>
        </p:nvSpPr>
        <p:spPr>
          <a:xfrm rot="3862493">
            <a:off x="5900283" y="3767706"/>
            <a:ext cx="465893" cy="13228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331640" y="4653136"/>
            <a:ext cx="417646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smtClean="0">
                <a:solidFill>
                  <a:schemeClr val="tx2">
                    <a:lumMod val="40000"/>
                    <a:lumOff val="60000"/>
                  </a:schemeClr>
                </a:solidFill>
              </a:rPr>
              <a:t>Insertar las diferentes Partidas Presupuestarias.</a:t>
            </a:r>
          </a:p>
          <a:p>
            <a:pPr algn="just"/>
            <a:r>
              <a:rPr lang="es-ES" dirty="0" smtClean="0">
                <a:solidFill>
                  <a:schemeClr val="tx2">
                    <a:lumMod val="40000"/>
                    <a:lumOff val="60000"/>
                  </a:schemeClr>
                </a:solidFill>
              </a:rPr>
              <a:t>En el apartado Criterios Aritméticos, permite hace repartos, y cálculos básicos</a:t>
            </a:r>
            <a:endParaRPr lang="es-ES" dirty="0">
              <a:solidFill>
                <a:schemeClr val="tx2">
                  <a:lumMod val="40000"/>
                  <a:lumOff val="60000"/>
                </a:schemeClr>
              </a:solidFill>
            </a:endParaRPr>
          </a:p>
        </p:txBody>
      </p:sp>
      <p:sp>
        <p:nvSpPr>
          <p:cNvPr id="13" name="12 Rectángulo"/>
          <p:cNvSpPr/>
          <p:nvPr/>
        </p:nvSpPr>
        <p:spPr>
          <a:xfrm>
            <a:off x="467544" y="126876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Presupuestar Gastos: Pestaña  “ PRESUPUESTO”.</a:t>
            </a:r>
            <a:endParaRPr lang="es-ES" dirty="0"/>
          </a:p>
        </p:txBody>
      </p:sp>
    </p:spTree>
    <p:extLst>
      <p:ext uri="{BB962C8B-B14F-4D97-AF65-F5344CB8AC3E}">
        <p14:creationId xmlns:p14="http://schemas.microsoft.com/office/powerpoint/2010/main" val="276964681"/>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27584" y="1662805"/>
            <a:ext cx="6408712" cy="4981617"/>
          </a:xfrm>
          <a:prstGeom prst="rect">
            <a:avLst/>
          </a:prstGeom>
          <a:noFill/>
          <a:ln w="9525">
            <a:noFill/>
            <a:miter lim="800000"/>
            <a:headEnd/>
            <a:tailEnd/>
          </a:ln>
        </p:spPr>
      </p:pic>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sp>
        <p:nvSpPr>
          <p:cNvPr id="10" name="9 Flecha arriba"/>
          <p:cNvSpPr/>
          <p:nvPr/>
        </p:nvSpPr>
        <p:spPr>
          <a:xfrm rot="2562022">
            <a:off x="5723371" y="4048773"/>
            <a:ext cx="465893" cy="930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1403648" y="4725144"/>
            <a:ext cx="417646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smtClean="0">
                <a:solidFill>
                  <a:schemeClr val="tx2">
                    <a:lumMod val="40000"/>
                    <a:lumOff val="60000"/>
                  </a:schemeClr>
                </a:solidFill>
              </a:rPr>
              <a:t>Insertar las diferentes Aplicaciones de Ingresos.</a:t>
            </a:r>
          </a:p>
          <a:p>
            <a:pPr algn="just"/>
            <a:r>
              <a:rPr lang="es-ES" dirty="0" smtClean="0">
                <a:solidFill>
                  <a:schemeClr val="tx2">
                    <a:lumMod val="40000"/>
                    <a:lumOff val="60000"/>
                  </a:schemeClr>
                </a:solidFill>
              </a:rPr>
              <a:t>En el apartado Criterios Aritméticos, permite hace repartos, y cálculos básicos</a:t>
            </a:r>
            <a:endParaRPr lang="es-ES" dirty="0">
              <a:solidFill>
                <a:schemeClr val="tx2">
                  <a:lumMod val="40000"/>
                  <a:lumOff val="60000"/>
                </a:schemeClr>
              </a:solidFill>
            </a:endParaRPr>
          </a:p>
        </p:txBody>
      </p:sp>
      <p:sp>
        <p:nvSpPr>
          <p:cNvPr id="13" name="12 Rectángulo"/>
          <p:cNvSpPr/>
          <p:nvPr/>
        </p:nvSpPr>
        <p:spPr>
          <a:xfrm>
            <a:off x="467544" y="126876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Presupuestar Ingresos: Pestaña  “ PRESUPUESTO de INGRESOS”.</a:t>
            </a:r>
            <a:endParaRPr lang="es-ES" dirty="0"/>
          </a:p>
        </p:txBody>
      </p:sp>
    </p:spTree>
    <p:extLst>
      <p:ext uri="{BB962C8B-B14F-4D97-AF65-F5344CB8AC3E}">
        <p14:creationId xmlns:p14="http://schemas.microsoft.com/office/powerpoint/2010/main" val="4284465701"/>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sp>
        <p:nvSpPr>
          <p:cNvPr id="9" name="8 Rectángulo"/>
          <p:cNvSpPr/>
          <p:nvPr/>
        </p:nvSpPr>
        <p:spPr>
          <a:xfrm>
            <a:off x="467544" y="1268760"/>
            <a:ext cx="8280920" cy="707886"/>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Finalizada la Presupuestación, procederá “VALIDAR” el Presupuesto Descentralizado, de modo que se bloquee y no permite hacer cambios.</a:t>
            </a:r>
            <a:endParaRPr lang="es-ES" dirty="0"/>
          </a:p>
        </p:txBody>
      </p:sp>
      <p:pic>
        <p:nvPicPr>
          <p:cNvPr id="13314" name="Picture 2"/>
          <p:cNvPicPr>
            <a:picLocks noChangeAspect="1" noChangeArrowheads="1"/>
          </p:cNvPicPr>
          <p:nvPr/>
        </p:nvPicPr>
        <p:blipFill>
          <a:blip r:embed="rId3" cstate="print"/>
          <a:srcRect/>
          <a:stretch>
            <a:fillRect/>
          </a:stretch>
        </p:blipFill>
        <p:spPr bwMode="auto">
          <a:xfrm>
            <a:off x="1403648" y="1916832"/>
            <a:ext cx="6671610" cy="4687614"/>
          </a:xfrm>
          <a:prstGeom prst="rect">
            <a:avLst/>
          </a:prstGeom>
          <a:noFill/>
          <a:ln w="9525">
            <a:noFill/>
            <a:miter lim="800000"/>
            <a:headEnd/>
            <a:tailEnd/>
          </a:ln>
        </p:spPr>
      </p:pic>
      <p:sp>
        <p:nvSpPr>
          <p:cNvPr id="13" name="12 Flecha arriba"/>
          <p:cNvSpPr/>
          <p:nvPr/>
        </p:nvSpPr>
        <p:spPr>
          <a:xfrm rot="7021470">
            <a:off x="859165" y="4363207"/>
            <a:ext cx="465893" cy="13050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2915816" y="4255186"/>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smtClean="0">
                <a:solidFill>
                  <a:schemeClr val="tx1"/>
                </a:solidFill>
              </a:rPr>
              <a:t>2020/PREDESC0006</a:t>
            </a:r>
            <a:endParaRPr lang="es-ES" sz="600" b="1" dirty="0">
              <a:solidFill>
                <a:schemeClr val="tx1"/>
              </a:solidFill>
            </a:endParaRPr>
          </a:p>
        </p:txBody>
      </p:sp>
      <p:sp>
        <p:nvSpPr>
          <p:cNvPr id="12" name="Rectángulo 11"/>
          <p:cNvSpPr/>
          <p:nvPr/>
        </p:nvSpPr>
        <p:spPr>
          <a:xfrm>
            <a:off x="4279180" y="4964298"/>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
        <p:nvSpPr>
          <p:cNvPr id="14" name="Rectángulo 13"/>
          <p:cNvSpPr/>
          <p:nvPr/>
        </p:nvSpPr>
        <p:spPr>
          <a:xfrm>
            <a:off x="2954488" y="4460291"/>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3128494765"/>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400110"/>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 </a:t>
            </a:r>
          </a:p>
        </p:txBody>
      </p:sp>
      <p:sp>
        <p:nvSpPr>
          <p:cNvPr id="9" name="8 Rectángulo"/>
          <p:cNvSpPr/>
          <p:nvPr/>
        </p:nvSpPr>
        <p:spPr>
          <a:xfrm>
            <a:off x="467544" y="1268760"/>
            <a:ext cx="2880320" cy="2862322"/>
          </a:xfrm>
          <a:prstGeom prst="rect">
            <a:avLst/>
          </a:prstGeom>
        </p:spPr>
        <p:txBody>
          <a:bodyPr wrap="square">
            <a:spAutoFit/>
          </a:bodyPr>
          <a:lstStyle/>
          <a:p>
            <a:pPr marL="0" lvl="1" algn="just"/>
            <a:r>
              <a:rPr lang="es-ES" sz="2000" dirty="0" smtClean="0">
                <a:solidFill>
                  <a:schemeClr val="bg1">
                    <a:lumMod val="65000"/>
                  </a:schemeClr>
                </a:solidFill>
                <a:latin typeface="Aparajita" pitchFamily="34" charset="0"/>
                <a:cs typeface="Aparajita" pitchFamily="34" charset="0"/>
              </a:rPr>
              <a:t>Una vez validado el Presupuesto, deberá presentarse firmado,  para ello:</a:t>
            </a:r>
          </a:p>
          <a:p>
            <a:pPr marL="0" lvl="1" algn="just"/>
            <a:endParaRPr lang="es-ES" sz="2000" dirty="0" smtClean="0">
              <a:solidFill>
                <a:schemeClr val="bg1">
                  <a:lumMod val="65000"/>
                </a:schemeClr>
              </a:solidFill>
              <a:latin typeface="Aparajita" pitchFamily="34" charset="0"/>
              <a:cs typeface="Aparajita" pitchFamily="34" charset="0"/>
            </a:endParaRPr>
          </a:p>
          <a:p>
            <a:pPr marL="342900" lvl="1" indent="-342900" algn="just">
              <a:buFont typeface="+mj-lt"/>
              <a:buAutoNum type="arabicPeriod"/>
            </a:pPr>
            <a:r>
              <a:rPr lang="es-ES" sz="2000" dirty="0" smtClean="0">
                <a:solidFill>
                  <a:schemeClr val="bg1">
                    <a:lumMod val="65000"/>
                  </a:schemeClr>
                </a:solidFill>
                <a:latin typeface="Aparajita" pitchFamily="34" charset="0"/>
                <a:cs typeface="Aparajita" pitchFamily="34" charset="0"/>
              </a:rPr>
              <a:t>Imprimimos Presupuesto Descentralizado: “Opción Imprimir”</a:t>
            </a:r>
          </a:p>
          <a:p>
            <a:pPr marL="342900" lvl="1" indent="-342900" algn="just"/>
            <a:endParaRPr lang="es-ES" sz="2000" dirty="0" smtClean="0">
              <a:solidFill>
                <a:schemeClr val="bg1">
                  <a:lumMod val="65000"/>
                </a:schemeClr>
              </a:solidFill>
              <a:latin typeface="Aparajita" pitchFamily="34" charset="0"/>
              <a:cs typeface="Aparajita" pitchFamily="34" charset="0"/>
            </a:endParaRPr>
          </a:p>
          <a:p>
            <a:pPr marL="342900" lvl="1" indent="-342900" algn="just">
              <a:buFont typeface="+mj-lt"/>
              <a:buAutoNum type="arabicPeriod"/>
            </a:pPr>
            <a:r>
              <a:rPr lang="es-ES" sz="2000" dirty="0" smtClean="0">
                <a:solidFill>
                  <a:schemeClr val="bg1">
                    <a:lumMod val="65000"/>
                  </a:schemeClr>
                </a:solidFill>
                <a:latin typeface="Aparajita" pitchFamily="34" charset="0"/>
                <a:cs typeface="Aparajita" pitchFamily="34" charset="0"/>
              </a:rPr>
              <a:t>Remitimos firmado.</a:t>
            </a:r>
          </a:p>
        </p:txBody>
      </p:sp>
      <p:pic>
        <p:nvPicPr>
          <p:cNvPr id="10" name="Picture 2"/>
          <p:cNvPicPr>
            <a:picLocks noChangeAspect="1" noChangeArrowheads="1"/>
          </p:cNvPicPr>
          <p:nvPr/>
        </p:nvPicPr>
        <p:blipFill>
          <a:blip r:embed="rId3" cstate="print"/>
          <a:srcRect/>
          <a:stretch>
            <a:fillRect/>
          </a:stretch>
        </p:blipFill>
        <p:spPr bwMode="auto">
          <a:xfrm>
            <a:off x="3347864" y="1340768"/>
            <a:ext cx="5311517" cy="3960440"/>
          </a:xfrm>
          <a:prstGeom prst="rect">
            <a:avLst/>
          </a:prstGeom>
          <a:noFill/>
          <a:ln w="9525">
            <a:noFill/>
            <a:miter lim="800000"/>
            <a:headEnd/>
            <a:tailEnd/>
          </a:ln>
        </p:spPr>
      </p:pic>
      <p:sp>
        <p:nvSpPr>
          <p:cNvPr id="12" name="11 Flecha arriba"/>
          <p:cNvSpPr/>
          <p:nvPr/>
        </p:nvSpPr>
        <p:spPr>
          <a:xfrm rot="18646079">
            <a:off x="4970780" y="1832699"/>
            <a:ext cx="465893" cy="13489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4535996" y="3313507"/>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b="1" dirty="0" smtClean="0">
                <a:solidFill>
                  <a:schemeClr val="tx1"/>
                </a:solidFill>
              </a:rPr>
              <a:t>2020/PREDESC0006</a:t>
            </a:r>
            <a:endParaRPr lang="es-ES" sz="600" b="1" dirty="0">
              <a:solidFill>
                <a:schemeClr val="tx1"/>
              </a:solidFill>
            </a:endParaRPr>
          </a:p>
        </p:txBody>
      </p:sp>
      <p:sp>
        <p:nvSpPr>
          <p:cNvPr id="14" name="Rectángulo 13"/>
          <p:cNvSpPr/>
          <p:nvPr/>
        </p:nvSpPr>
        <p:spPr>
          <a:xfrm>
            <a:off x="4535996" y="3478923"/>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
        <p:nvSpPr>
          <p:cNvPr id="15" name="Rectángulo 14"/>
          <p:cNvSpPr/>
          <p:nvPr/>
        </p:nvSpPr>
        <p:spPr>
          <a:xfrm>
            <a:off x="5605627" y="3933056"/>
            <a:ext cx="432048" cy="10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2020</a:t>
            </a:r>
            <a:endParaRPr lang="es-ES" sz="800" b="1" dirty="0">
              <a:solidFill>
                <a:schemeClr val="tx1"/>
              </a:solidFill>
            </a:endParaRPr>
          </a:p>
        </p:txBody>
      </p:sp>
    </p:spTree>
    <p:extLst>
      <p:ext uri="{BB962C8B-B14F-4D97-AF65-F5344CB8AC3E}">
        <p14:creationId xmlns:p14="http://schemas.microsoft.com/office/powerpoint/2010/main" val="2722410993"/>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27584" y="2708920"/>
            <a:ext cx="7344816"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1 Título"/>
          <p:cNvSpPr>
            <a:spLocks noGrp="1"/>
          </p:cNvSpPr>
          <p:nvPr>
            <p:ph type="ctrTitle"/>
          </p:nvPr>
        </p:nvSpPr>
        <p:spPr>
          <a:xfrm>
            <a:off x="611560" y="3140968"/>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CuadroTexto"/>
          <p:cNvSpPr txBox="1"/>
          <p:nvPr/>
        </p:nvSpPr>
        <p:spPr>
          <a:xfrm>
            <a:off x="4067944" y="5589240"/>
            <a:ext cx="4690002" cy="369332"/>
          </a:xfrm>
          <a:prstGeom prst="rect">
            <a:avLst/>
          </a:prstGeom>
          <a:noFill/>
        </p:spPr>
        <p:txBody>
          <a:bodyPr wrap="none" rtlCol="0">
            <a:spAutoFit/>
          </a:bodyPr>
          <a:lstStyle/>
          <a:p>
            <a:r>
              <a:rPr lang="es-ES" i="1" dirty="0" smtClean="0">
                <a:solidFill>
                  <a:schemeClr val="bg1">
                    <a:lumMod val="65000"/>
                  </a:schemeClr>
                </a:solidFill>
              </a:rPr>
              <a:t>Servicio de Gestión Presupuestaria y Patrimonial</a:t>
            </a:r>
            <a:endParaRPr lang="es-ES" i="1" dirty="0">
              <a:solidFill>
                <a:schemeClr val="bg1">
                  <a:lumMod val="65000"/>
                </a:schemeClr>
              </a:solidFill>
            </a:endParaRPr>
          </a:p>
        </p:txBody>
      </p:sp>
      <p:sp>
        <p:nvSpPr>
          <p:cNvPr id="10" name="9 CuadroTexto"/>
          <p:cNvSpPr txBox="1"/>
          <p:nvPr/>
        </p:nvSpPr>
        <p:spPr>
          <a:xfrm>
            <a:off x="7380312" y="6165304"/>
            <a:ext cx="1127232" cy="307777"/>
          </a:xfrm>
          <a:prstGeom prst="rect">
            <a:avLst/>
          </a:prstGeom>
          <a:noFill/>
        </p:spPr>
        <p:txBody>
          <a:bodyPr wrap="none" rtlCol="0">
            <a:spAutoFit/>
          </a:bodyPr>
          <a:lstStyle/>
          <a:p>
            <a:r>
              <a:rPr lang="es-ES" sz="1400" b="1" dirty="0" smtClean="0">
                <a:solidFill>
                  <a:schemeClr val="bg1">
                    <a:lumMod val="65000"/>
                  </a:schemeClr>
                </a:solidFill>
              </a:rPr>
              <a:t>96 522 26 71</a:t>
            </a:r>
            <a:endParaRPr lang="es-ES" sz="1400" b="1" dirty="0">
              <a:solidFill>
                <a:schemeClr val="bg1">
                  <a:lumMod val="65000"/>
                </a:schemeClr>
              </a:solidFill>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GAAYAMBEQACEQEDEQH/xAAbAAADAAMBAQAAAAAAAAAAAAAABQYCAwQBB//EADsQAAEDAgIGBQsDBAMAAAAAAAEAAgMEEQUhBhIiMUFREyNxkdEUQlJhYoGhscHh8BVyohYyM4IkJVP/xAAaAQACAwEBAAAAAAAAAAAAAAAABQEDBAIG/8QALhEAAgIBAwIDBwUBAQAAAAAAAAECAwQREjEhQRMiYRQjUaGx0fAkMjOBwXGR/9oADAMBAAIRAxEAPwD7igAQBhLKyFhfK9rGDeSbAKUm3oiJSUVqxHW6RsYS2jj1/bfkO5ba8JvrNi+3PS6QRxg43X5t6ZrDy6sfdW6Y1X5qU/qrfj9D3+n6+TOSaO/tPJ+ij2upcIn2K58s9/QcRjzimZf2ZCPoj2up8r5B7FdH9rMdfHKDN/SuYPS6wKdMa3j7BuyqufudtFpHHJZlWzoz6bc2+IVNmFJdYdS6rPi+k+g8je2Rgexwc05gg3BWNpp6M3pprVGSgkEACAOaurIqGAyzHsaN7jyC7rrlZLbErttjVHdImf8AnY9U3/tiaf8AVniUx93jR9RX73Kl6fIf0GE0tGAQzXl/9H5n3clityJ2c8DCnGrq45GCoNB44hoJcQAOJQApl0hoo3lrekkt5zGi3xK1Rw7GtX0Mcs6pPRdTooMUp68SdHrt6MXdri1gq7aJV6a9yyrIhbrp2MKzC6PEGa7QGvIuJY7Z+Kmu+yp6fIizGrtWvzQkBrcBqLHbhcd3mv8AArb7vJj8GYfe4kvQpaKrirYBLC64O8cWnkUusrlXLbIZ1WxsjuidC4LDCWRsUbpJDqtaLk8gpSbeiIk1FaslB02PYlxbE3+DfEpn5cav1FHmy7fT/CppoI6aFsULQ1jdwS2UnN7pDaEIwjtjwbVydAgCX0gxQzPdSQO6tp6wjzjy7ExxaNFvkKszI3Pw48dxGtxgHGDHocNxGo9gNHbY+IWPI81kIm3G8tVkv6MtGJ5W1hga49EWlxbwB5ozYR2bu5ODOW/b2KWogjqYXRTNDmOGYS6MnB6xGk4RmtsuCX6/AcStcuhf/NviPzemXlya/UU+bEt9CqikbLG17DrNcLgjiEsaaejG8WpLVCPSmrLY46VhzftP7OHx+S24Verc32F+fbolBdxhg1EKKiY0i0r9qTt5e5Z77fEnr2NONV4Venfud6pNAIAU4/iHklP0URtNKLAjzRxK041PiS1fCMmXf4cdFyyRTYTG2Gnnn/wwySftaSFzKcY/uZ3Gucv2rUZYoRRUEOGtIMh6ye3Pl+cgs1Gtljt7cI03tVVqlc8s7dFaQtbJVPFtbYZ2cT+clTm2atQRfgV6JzZQLCMTgxmiFbROaB1jdqPt5e9XUW+HPXsUZFXiQ0XPYX6LVhdG+kec2bTOziO/5rRm16NTXczYFuqdb7HHby/SWzs2tkt7m/cfFW/x4353Kf5cr+/oVaWDYEAYyvbHG57zZrQSSeAUpNvRENpLVkLX1TqyrfO7ibNHIcAnVVargoiC2x2TcjZhdEa6rbFmGDN55Bc32+HDXudUVO2e3sWsUTIY2xxNDWNFgBwSdtyerHsYqK0QPijk/wAjGu/cLoTa4BxT5Rk1oaAGgADcAoJS0PUACAJS3kGktm5MdJ8Hfcpn/JjfnYU/xZX9/Uy0a6zFJpDv1HHvcFGZ0qSJwutzZUpaNQQAk0oquipmUzDtSm7v2hbMOvdPc+xhzrNsNi7ksmYpLDR6jFNQh7h1k2071DgPzmlGVZvnouEOsSrZXq+WNFnNQIAEACABAEtpL1eKQyDfqNPc4plh9amhTm9Lkw0c6rF5ojv1XN7iEZfmqTDD8tzj/wB+pUpaNgQBE41UeU4lM4HZadRvYPvdOMaGytCLJnvtbNOHwCproITuc7Ps3n4Lu2eyDkcUw32KJeDckh6AEACABAAgAQBK6R9Zi0UY9Bre8lMsTpU2Kc3zXJf8Cp/6/SNspyY9+t7nZH43RD3uNp3X+BZ7nK3dn/pVBLRsaqqXoKaWX0GF3cF1CO6SRxOW2Ll8CAzOZzKennjdS1DqSojnYLuYb25riyCnFxZ3XN1yUl2LqOVj8gRrAAlvEX5pI00P1JM2KDoEACABAAgCTjP6hpJrDNok1r+pu75fFM5e7xtPzqKF73K1/Og00kovKKQTRi8kOdhxbx8VmxLdk9H3NWbTvhuXKNuA1wrKJrXG8sQ1X+vkVzk1eHPpwzvEu8Svryjfi4c7DKkNBJMZyC4pelkdfiWZCbqlp8CHToQndhVKKio15Tanh25XHdbkqL7NkdFy+C/Hq3y1fC5PWVk8+MCogJbJJIAB7O6x9yh1RjTtl2R0rZyv3R5bLVKB2CABAAgBdjlaKOicGm0smyz6n3K/Hq8SfojNlW+HX05Zw6LUZZE+qcM37LOwb/j8ldm2atQXYowKtIub7j85iyxDAQSYZVUFeKnDW68ZO1FrAZcRnwW1Xwsr2Wc/EXvHsqs31dV8DvxmqfS4a+Rl2yOs1vqJVGPWp2JPg0ZNjrqbXIoosBZVUcMxmc1zxdw1bi1+C12ZbhNx0MdWEp1qWpoxXpqaMUUVNJDTNP8AcRcynmSPku6Nsn4jer+hXkboLw4x0j9Tv0dwt0R8rqGlrrdW0jd61TlXqXkiaMPHcfeS/ofrCMAQAIA0VdVFSQulmcA0d5PILqEJTlticWWRrjukS7Gz47iWs67Yxv5Mby7Uze3Gr9RSlLKt68fRFZFG2KNrGCzWiwHIJW229WOEklojNQSCAODG6Z1Vh0jIxd42mgcSFdjzULE2Z8mtzqaQv0dxKPoW0czg17TsE+cOXar8ul7t8TPh3x2+HLlD5YhgeoAEAeEgIAWV+N0tKC2NwmlHmsOQ7StNWNOfV9EZbcuuvourEccdbjlTrONo2m2t5jOwcStjdeNHRcmBRtypavj5FRRUkVFAIoRYcSd7jzKW2WSslukNaqo1x2xOhcFgIAEACAE2J4FFVOdLA4RSneCNl3gtdOVKC0l1Rivw42eaPRi5v63h+yBI+MbgBrjxCv8A01vp8jN+qp6dv/T3+oa9mUkMQPrYR9Uex1Phh7dauUjE45ic2UUbR+yMlT7LTHl/Mj2y+XC+RiaXGcQym6TVO/pDqDu+ynfj18fcjw8m3n7DCi0cijs+rf0p9FuTfEqizMk+kOhpqwYrrN6juNjY2BjGhrRkABYBY223qzckktEZKCQ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GAAYAMBEQACEQEDEQH/xAAbAAADAAMBAQAAAAAAAAAAAAAABQYCAwQBB//EADsQAAEDAgIGBQsDBAMAAAAAAAEAAgMEEQUhBhIiMUFREyNxkdEUQlJhYoGhscHh8BVyohYyM4IkJVP/xAAaAQACAwEBAAAAAAAAAAAAAAAABQEDBAIG/8QALhEAAgIBAwIDBwUBAQAAAAAAAAECAwQREjEhQRMiYRQjUaGx0fAkMjOBwXGR/9oADAMBAAIRAxEAPwD7igAQBhLKyFhfK9rGDeSbAKUm3oiJSUVqxHW6RsYS2jj1/bfkO5ba8JvrNi+3PS6QRxg43X5t6ZrDy6sfdW6Y1X5qU/qrfj9D3+n6+TOSaO/tPJ+ij2upcIn2K58s9/QcRjzimZf2ZCPoj2up8r5B7FdH9rMdfHKDN/SuYPS6wKdMa3j7BuyqufudtFpHHJZlWzoz6bc2+IVNmFJdYdS6rPi+k+g8je2Rgexwc05gg3BWNpp6M3pprVGSgkEACAOaurIqGAyzHsaN7jyC7rrlZLbErttjVHdImf8AnY9U3/tiaf8AVniUx93jR9RX73Kl6fIf0GE0tGAQzXl/9H5n3clityJ2c8DCnGrq45GCoNB44hoJcQAOJQApl0hoo3lrekkt5zGi3xK1Rw7GtX0Mcs6pPRdTooMUp68SdHrt6MXdri1gq7aJV6a9yyrIhbrp2MKzC6PEGa7QGvIuJY7Z+Kmu+yp6fIizGrtWvzQkBrcBqLHbhcd3mv8AArb7vJj8GYfe4kvQpaKrirYBLC64O8cWnkUusrlXLbIZ1WxsjuidC4LDCWRsUbpJDqtaLk8gpSbeiIk1FaslB02PYlxbE3+DfEpn5cav1FHmy7fT/CppoI6aFsULQ1jdwS2UnN7pDaEIwjtjwbVydAgCX0gxQzPdSQO6tp6wjzjy7ExxaNFvkKszI3Pw48dxGtxgHGDHocNxGo9gNHbY+IWPI81kIm3G8tVkv6MtGJ5W1hga49EWlxbwB5ozYR2bu5ODOW/b2KWogjqYXRTNDmOGYS6MnB6xGk4RmtsuCX6/AcStcuhf/NviPzemXlya/UU+bEt9CqikbLG17DrNcLgjiEsaaejG8WpLVCPSmrLY46VhzftP7OHx+S24Verc32F+fbolBdxhg1EKKiY0i0r9qTt5e5Z77fEnr2NONV4Venfud6pNAIAU4/iHklP0URtNKLAjzRxK041PiS1fCMmXf4cdFyyRTYTG2Gnnn/wwySftaSFzKcY/uZ3Gucv2rUZYoRRUEOGtIMh6ye3Pl+cgs1Gtljt7cI03tVVqlc8s7dFaQtbJVPFtbYZ2cT+clTm2atQRfgV6JzZQLCMTgxmiFbROaB1jdqPt5e9XUW+HPXsUZFXiQ0XPYX6LVhdG+kec2bTOziO/5rRm16NTXczYFuqdb7HHby/SWzs2tkt7m/cfFW/x4353Kf5cr+/oVaWDYEAYyvbHG57zZrQSSeAUpNvRENpLVkLX1TqyrfO7ibNHIcAnVVargoiC2x2TcjZhdEa6rbFmGDN55Bc32+HDXudUVO2e3sWsUTIY2xxNDWNFgBwSdtyerHsYqK0QPijk/wAjGu/cLoTa4BxT5Rk1oaAGgADcAoJS0PUACAJS3kGktm5MdJ8Hfcpn/JjfnYU/xZX9/Uy0a6zFJpDv1HHvcFGZ0qSJwutzZUpaNQQAk0oquipmUzDtSm7v2hbMOvdPc+xhzrNsNi7ksmYpLDR6jFNQh7h1k2071DgPzmlGVZvnouEOsSrZXq+WNFnNQIAEACABAEtpL1eKQyDfqNPc4plh9amhTm9Lkw0c6rF5ojv1XN7iEZfmqTDD8tzj/wB+pUpaNgQBE41UeU4lM4HZadRvYPvdOMaGytCLJnvtbNOHwCproITuc7Ps3n4Lu2eyDkcUw32KJeDckh6AEACABAAgAQBK6R9Zi0UY9Bre8lMsTpU2Kc3zXJf8Cp/6/SNspyY9+t7nZH43RD3uNp3X+BZ7nK3dn/pVBLRsaqqXoKaWX0GF3cF1CO6SRxOW2Ll8CAzOZzKennjdS1DqSojnYLuYb25riyCnFxZ3XN1yUl2LqOVj8gRrAAlvEX5pI00P1JM2KDoEACABAAgCTjP6hpJrDNok1r+pu75fFM5e7xtPzqKF73K1/Og00kovKKQTRi8kOdhxbx8VmxLdk9H3NWbTvhuXKNuA1wrKJrXG8sQ1X+vkVzk1eHPpwzvEu8Svryjfi4c7DKkNBJMZyC4pelkdfiWZCbqlp8CHToQndhVKKio15Tanh25XHdbkqL7NkdFy+C/Hq3y1fC5PWVk8+MCogJbJJIAB7O6x9yh1RjTtl2R0rZyv3R5bLVKB2CABAAgBdjlaKOicGm0smyz6n3K/Hq8SfojNlW+HX05Zw6LUZZE+qcM37LOwb/j8ldm2atQXYowKtIub7j85iyxDAQSYZVUFeKnDW68ZO1FrAZcRnwW1Xwsr2Wc/EXvHsqs31dV8DvxmqfS4a+Rl2yOs1vqJVGPWp2JPg0ZNjrqbXIoosBZVUcMxmc1zxdw1bi1+C12ZbhNx0MdWEp1qWpoxXpqaMUUVNJDTNP8AcRcynmSPku6Nsn4jer+hXkboLw4x0j9Tv0dwt0R8rqGlrrdW0jd61TlXqXkiaMPHcfeS/ofrCMAQAIA0VdVFSQulmcA0d5PILqEJTlticWWRrjukS7Gz47iWs67Yxv5Mby7Uze3Gr9RSlLKt68fRFZFG2KNrGCzWiwHIJW229WOEklojNQSCAODG6Z1Vh0jIxd42mgcSFdjzULE2Z8mtzqaQv0dxKPoW0czg17TsE+cOXar8ul7t8TPh3x2+HLlD5YhgeoAEAeEgIAWV+N0tKC2NwmlHmsOQ7StNWNOfV9EZbcuuvourEccdbjlTrONo2m2t5jOwcStjdeNHRcmBRtypavj5FRRUkVFAIoRYcSd7jzKW2WSslukNaqo1x2xOhcFgIAEACAE2J4FFVOdLA4RSneCNl3gtdOVKC0l1Rivw42eaPRi5v63h+yBI+MbgBrjxCv8A01vp8jN+qp6dv/T3+oa9mUkMQPrYR9Uex1Phh7dauUjE45ic2UUbR+yMlT7LTHl/Mj2y+XC+RiaXGcQym6TVO/pDqDu+ynfj18fcjw8m3n7DCi0cijs+rf0p9FuTfEqizMk+kOhpqwYrrN6juNjY2BjGhrRkABYBY223qzckktEZKCQ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0" name="Picture 6" descr="http://www.ahorrahoy.com/wp-content/uploads/2011/08/consejos-para-ahorrar-en-la-factura-de-telefono.gif"/>
          <p:cNvPicPr>
            <a:picLocks noChangeAspect="1" noChangeArrowheads="1"/>
          </p:cNvPicPr>
          <p:nvPr/>
        </p:nvPicPr>
        <p:blipFill>
          <a:blip r:embed="rId3" cstate="print"/>
          <a:srcRect/>
          <a:stretch>
            <a:fillRect/>
          </a:stretch>
        </p:blipFill>
        <p:spPr bwMode="auto">
          <a:xfrm>
            <a:off x="6948264" y="6021288"/>
            <a:ext cx="504056" cy="503048"/>
          </a:xfrm>
          <a:prstGeom prst="rect">
            <a:avLst/>
          </a:prstGeom>
          <a:noFill/>
        </p:spPr>
      </p:pic>
      <p:pic>
        <p:nvPicPr>
          <p:cNvPr id="1032" name="Picture 8" descr="símbolo de correo electrónico">
            <a:hlinkClick r:id="rId4"/>
          </p:cNvPr>
          <p:cNvPicPr>
            <a:picLocks noChangeAspect="1" noChangeArrowheads="1"/>
          </p:cNvPicPr>
          <p:nvPr/>
        </p:nvPicPr>
        <p:blipFill>
          <a:blip r:embed="rId5" cstate="print"/>
          <a:srcRect/>
          <a:stretch>
            <a:fillRect/>
          </a:stretch>
        </p:blipFill>
        <p:spPr bwMode="auto">
          <a:xfrm>
            <a:off x="6012160" y="6021288"/>
            <a:ext cx="924866" cy="648072"/>
          </a:xfrm>
          <a:prstGeom prst="rect">
            <a:avLst/>
          </a:prstGeom>
          <a:noFill/>
        </p:spPr>
      </p:pic>
      <p:pic>
        <p:nvPicPr>
          <p:cNvPr id="1034" name="Picture 10" descr="http://www.bsponlinesolutions.com/web1.png">
            <a:hlinkClick r:id="rId6"/>
          </p:cNvPr>
          <p:cNvPicPr>
            <a:picLocks noChangeAspect="1" noChangeArrowheads="1"/>
          </p:cNvPicPr>
          <p:nvPr/>
        </p:nvPicPr>
        <p:blipFill>
          <a:blip r:embed="rId7" cstate="print"/>
          <a:srcRect/>
          <a:stretch>
            <a:fillRect/>
          </a:stretch>
        </p:blipFill>
        <p:spPr bwMode="auto">
          <a:xfrm>
            <a:off x="5220072" y="5949280"/>
            <a:ext cx="720080" cy="720080"/>
          </a:xfrm>
          <a:prstGeom prst="rect">
            <a:avLst/>
          </a:prstGeom>
          <a:noFill/>
        </p:spPr>
      </p:pic>
    </p:spTree>
    <p:extLst>
      <p:ext uri="{BB962C8B-B14F-4D97-AF65-F5344CB8AC3E}">
        <p14:creationId xmlns:p14="http://schemas.microsoft.com/office/powerpoint/2010/main" val="376559730"/>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effectLst>
                  <a:outerShdw blurRad="38100" dist="38100" dir="2700000" algn="tl">
                    <a:srgbClr val="000000">
                      <a:alpha val="43137"/>
                    </a:srgbClr>
                  </a:outerShdw>
                </a:effectLst>
              </a:rPr>
              <a:t>SERVICIO DE GESTIÓN PRESUPUESTARIA Y PATRIMONIAL</a:t>
            </a:r>
            <a:endParaRPr lang="es-ES" sz="1600" b="1" dirty="0">
              <a:solidFill>
                <a:schemeClr val="bg1"/>
              </a:solidFill>
              <a:effectLst>
                <a:outerShdw blurRad="38100" dist="38100" dir="2700000" algn="tl">
                  <a:srgbClr val="000000">
                    <a:alpha val="43137"/>
                  </a:srgbClr>
                </a:outerShdw>
              </a:effectLst>
            </a:endParaRPr>
          </a:p>
        </p:txBody>
      </p:sp>
      <p:graphicFrame>
        <p:nvGraphicFramePr>
          <p:cNvPr id="2" name="Diagrama 1"/>
          <p:cNvGraphicFramePr/>
          <p:nvPr>
            <p:extLst>
              <p:ext uri="{D42A27DB-BD31-4B8C-83A1-F6EECF244321}">
                <p14:modId xmlns:p14="http://schemas.microsoft.com/office/powerpoint/2010/main" val="1367604431"/>
              </p:ext>
            </p:extLst>
          </p:nvPr>
        </p:nvGraphicFramePr>
        <p:xfrm>
          <a:off x="179512" y="660591"/>
          <a:ext cx="8568952" cy="569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8820472" y="1700808"/>
            <a:ext cx="45719"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62516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ondear rectángulo de esquina diagonal 2"/>
          <p:cNvSpPr/>
          <p:nvPr/>
        </p:nvSpPr>
        <p:spPr>
          <a:xfrm>
            <a:off x="1907704" y="1988840"/>
            <a:ext cx="5184576" cy="28083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GRACIAS POR SU ATENCIÓN</a:t>
            </a:r>
            <a:endParaRPr lang="es-ES" sz="60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77615"/>
            <a:ext cx="1445017" cy="477091"/>
          </a:xfrm>
          <a:prstGeom prst="rect">
            <a:avLst/>
          </a:prstGeom>
        </p:spPr>
      </p:pic>
    </p:spTree>
    <p:extLst>
      <p:ext uri="{BB962C8B-B14F-4D97-AF65-F5344CB8AC3E}">
        <p14:creationId xmlns:p14="http://schemas.microsoft.com/office/powerpoint/2010/main" val="429165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0"/>
            <a:ext cx="7668344" cy="548681"/>
          </a:xfrm>
        </p:spPr>
        <p:txBody>
          <a:bodyPr>
            <a:noAutofit/>
          </a:body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1457325" cy="600075"/>
          </a:xfrm>
          <a:prstGeom prst="rect">
            <a:avLst/>
          </a:prstGeom>
          <a:noFill/>
          <a:ln w="9525">
            <a:noFill/>
            <a:miter lim="800000"/>
            <a:headEnd/>
            <a:tailEnd/>
          </a:ln>
        </p:spPr>
      </p:pic>
      <p:sp>
        <p:nvSpPr>
          <p:cNvPr id="8" name="7 Rectángulo"/>
          <p:cNvSpPr/>
          <p:nvPr/>
        </p:nvSpPr>
        <p:spPr>
          <a:xfrm>
            <a:off x="395536" y="692696"/>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95536" y="1628800"/>
            <a:ext cx="8280920" cy="5355312"/>
          </a:xfrm>
          <a:prstGeom prst="rect">
            <a:avLst/>
          </a:prstGeom>
        </p:spPr>
        <p:txBody>
          <a:bodyPr wrap="square">
            <a:spAutoFit/>
          </a:bodyPr>
          <a:lstStyle/>
          <a:p>
            <a:pPr marL="0" lvl="1" algn="just"/>
            <a:r>
              <a:rPr lang="es-ES" b="1" dirty="0" smtClean="0">
                <a:solidFill>
                  <a:schemeClr val="bg1">
                    <a:lumMod val="65000"/>
                  </a:schemeClr>
                </a:solidFill>
                <a:latin typeface="Aparajita" pitchFamily="34" charset="0"/>
                <a:cs typeface="Aparajita" pitchFamily="34" charset="0"/>
              </a:rPr>
              <a:t>“Anexos” a subir:</a:t>
            </a:r>
          </a:p>
          <a:p>
            <a:pPr marL="0" lvl="1" algn="just"/>
            <a:endParaRPr lang="es-ES" dirty="0" smtClean="0">
              <a:solidFill>
                <a:schemeClr val="bg1">
                  <a:lumMod val="65000"/>
                </a:schemeClr>
              </a:solidFill>
              <a:latin typeface="Aparajita" pitchFamily="34" charset="0"/>
              <a:cs typeface="Aparajita" pitchFamily="34" charset="0"/>
            </a:endParaRPr>
          </a:p>
          <a:p>
            <a:pPr marL="0" lvl="1" algn="just">
              <a:buFont typeface="Wingdings" pitchFamily="2" charset="2"/>
              <a:buChar char="v"/>
            </a:pPr>
            <a:r>
              <a:rPr lang="es-ES" dirty="0" smtClean="0">
                <a:solidFill>
                  <a:schemeClr val="bg1">
                    <a:lumMod val="65000"/>
                  </a:schemeClr>
                </a:solidFill>
                <a:latin typeface="Aparajita" pitchFamily="34" charset="0"/>
                <a:cs typeface="Aparajita" pitchFamily="34" charset="0"/>
              </a:rPr>
              <a:t>Ficha Acumulada (estará disponible en Novedades de la WEB del Servicio de Gestión Presupuestaria y Patrimonial). Contiene:</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1 Objetivos y Actuaciones</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2 Actualización Normativa</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3 Precios y Tarifas</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4 Ingresos</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5 Becas</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6 Transferencias (Capítulos IV y VII)</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7 Actividades Finalistas</a:t>
            </a:r>
          </a:p>
          <a:p>
            <a:pPr marL="457200" lvl="2" algn="just">
              <a:buFont typeface="Wingdings" pitchFamily="2" charset="2"/>
              <a:buChar char="ü"/>
            </a:pPr>
            <a:r>
              <a:rPr lang="es-ES" dirty="0" smtClean="0">
                <a:solidFill>
                  <a:schemeClr val="accent1">
                    <a:lumMod val="60000"/>
                    <a:lumOff val="40000"/>
                  </a:schemeClr>
                </a:solidFill>
                <a:latin typeface="Aparajita" pitchFamily="34" charset="0"/>
                <a:cs typeface="Aparajita" pitchFamily="34" charset="0"/>
              </a:rPr>
              <a:t>Ficha 8 Planificación Plurianual</a:t>
            </a:r>
          </a:p>
          <a:p>
            <a:pPr marL="0" lvl="1" algn="just">
              <a:buFont typeface="Wingdings" pitchFamily="2" charset="2"/>
              <a:buChar char="v"/>
            </a:pPr>
            <a:r>
              <a:rPr lang="es-ES" dirty="0" smtClean="0">
                <a:solidFill>
                  <a:schemeClr val="bg1">
                    <a:lumMod val="65000"/>
                  </a:schemeClr>
                </a:solidFill>
                <a:latin typeface="Aparajita" pitchFamily="34" charset="0"/>
                <a:cs typeface="Aparajita" pitchFamily="34" charset="0"/>
              </a:rPr>
              <a:t>Oficio de Remisión, una vez finalizado el Presupuesto, firmado por el responsable.</a:t>
            </a:r>
          </a:p>
          <a:p>
            <a:pPr marL="0" lvl="1" algn="just">
              <a:buFont typeface="Wingdings" pitchFamily="2" charset="2"/>
              <a:buChar char="v"/>
            </a:pPr>
            <a:r>
              <a:rPr lang="es-ES" dirty="0" smtClean="0">
                <a:solidFill>
                  <a:schemeClr val="bg1">
                    <a:lumMod val="65000"/>
                  </a:schemeClr>
                </a:solidFill>
                <a:latin typeface="Aparajita" pitchFamily="34" charset="0"/>
                <a:cs typeface="Aparajita" pitchFamily="34" charset="0"/>
              </a:rPr>
              <a:t>En casos de Subvenciones, Convenios, y previsiones de Ingresos: Aportar los Resoluciones y demás documentos que acrediten su previsión.</a:t>
            </a:r>
          </a:p>
          <a:p>
            <a:pPr marL="0" lvl="1" algn="just">
              <a:buFont typeface="Wingdings" pitchFamily="2" charset="2"/>
              <a:buChar char="v"/>
            </a:pPr>
            <a:r>
              <a:rPr lang="es-ES" dirty="0" smtClean="0">
                <a:solidFill>
                  <a:schemeClr val="bg1">
                    <a:lumMod val="65000"/>
                  </a:schemeClr>
                </a:solidFill>
                <a:latin typeface="Aparajita" pitchFamily="34" charset="0"/>
                <a:cs typeface="Aparajita" pitchFamily="34" charset="0"/>
              </a:rPr>
              <a:t>Cualquier documento de interés presupuestario que se entienda necesario aportar.</a:t>
            </a:r>
          </a:p>
          <a:p>
            <a:pPr marL="0" lvl="1" algn="just"/>
            <a:r>
              <a:rPr lang="es-ES" dirty="0" smtClean="0">
                <a:solidFill>
                  <a:schemeClr val="bg1">
                    <a:lumMod val="65000"/>
                  </a:schemeClr>
                </a:solidFill>
                <a:latin typeface="Aparajita" pitchFamily="34" charset="0"/>
                <a:cs typeface="Aparajita" pitchFamily="34" charset="0"/>
              </a:rPr>
              <a:t> </a:t>
            </a:r>
          </a:p>
        </p:txBody>
      </p:sp>
    </p:spTree>
    <p:extLst>
      <p:ext uri="{BB962C8B-B14F-4D97-AF65-F5344CB8AC3E}">
        <p14:creationId xmlns:p14="http://schemas.microsoft.com/office/powerpoint/2010/main" val="439176471"/>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 y="14854"/>
            <a:ext cx="1457325" cy="60007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18331" y="0"/>
            <a:ext cx="1457325" cy="600075"/>
          </a:xfrm>
          <a:prstGeom prst="rect">
            <a:avLst/>
          </a:prstGeom>
          <a:noFill/>
          <a:ln w="9525">
            <a:noFill/>
            <a:miter lim="800000"/>
            <a:headEnd/>
            <a:tailEnd/>
          </a:ln>
        </p:spPr>
      </p:pic>
      <p:sp>
        <p:nvSpPr>
          <p:cNvPr id="6" name="1 Título"/>
          <p:cNvSpPr txBox="1">
            <a:spLocks/>
          </p:cNvSpPr>
          <p:nvPr/>
        </p:nvSpPr>
        <p:spPr>
          <a:xfrm>
            <a:off x="1475656" y="0"/>
            <a:ext cx="7668344" cy="5486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sp>
        <p:nvSpPr>
          <p:cNvPr id="9" name="8 Rectángulo"/>
          <p:cNvSpPr/>
          <p:nvPr/>
        </p:nvSpPr>
        <p:spPr>
          <a:xfrm>
            <a:off x="4130661" y="3259723"/>
            <a:ext cx="23115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F497D">
                    <a:lumMod val="40000"/>
                    <a:lumOff val="60000"/>
                  </a:srgbClr>
                </a:solidFill>
                <a:effectLst/>
                <a:uLnTx/>
                <a:uFillTx/>
              </a:rPr>
              <a:t> </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0" name="9 Rectángulo"/>
          <p:cNvSpPr/>
          <p:nvPr/>
        </p:nvSpPr>
        <p:spPr>
          <a:xfrm>
            <a:off x="251520" y="697957"/>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Imagen 6"/>
          <p:cNvPicPr>
            <a:picLocks noChangeAspect="1"/>
          </p:cNvPicPr>
          <p:nvPr/>
        </p:nvPicPr>
        <p:blipFill>
          <a:blip r:embed="rId3"/>
          <a:stretch>
            <a:fillRect/>
          </a:stretch>
        </p:blipFill>
        <p:spPr>
          <a:xfrm>
            <a:off x="377616" y="1093466"/>
            <a:ext cx="5596613" cy="749873"/>
          </a:xfrm>
          <a:prstGeom prst="rect">
            <a:avLst/>
          </a:prstGeom>
        </p:spPr>
      </p:pic>
      <p:pic>
        <p:nvPicPr>
          <p:cNvPr id="8" name="Imagen 7"/>
          <p:cNvPicPr>
            <a:picLocks noChangeAspect="1"/>
          </p:cNvPicPr>
          <p:nvPr/>
        </p:nvPicPr>
        <p:blipFill>
          <a:blip r:embed="rId4"/>
          <a:stretch>
            <a:fillRect/>
          </a:stretch>
        </p:blipFill>
        <p:spPr>
          <a:xfrm>
            <a:off x="251520" y="1807556"/>
            <a:ext cx="8825631" cy="5025401"/>
          </a:xfrm>
          <a:prstGeom prst="rect">
            <a:avLst/>
          </a:prstGeom>
        </p:spPr>
      </p:pic>
      <p:sp>
        <p:nvSpPr>
          <p:cNvPr id="11" name="6 Rectángulo"/>
          <p:cNvSpPr/>
          <p:nvPr/>
        </p:nvSpPr>
        <p:spPr>
          <a:xfrm>
            <a:off x="3093909" y="4581128"/>
            <a:ext cx="5760640" cy="1800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2">
                    <a:lumMod val="40000"/>
                    <a:lumOff val="60000"/>
                  </a:schemeClr>
                </a:solidFill>
              </a:rPr>
              <a:t>En la Hoja ”Ficha Acumulada”, indicar el CÓDIGO de 4 dígitos de la unidad orgánica a presupuestar; y la Fecha de Presentación de la solicitud.</a:t>
            </a:r>
          </a:p>
          <a:p>
            <a:pPr algn="ctr"/>
            <a:r>
              <a:rPr lang="es-ES" sz="1600" dirty="0" smtClean="0">
                <a:solidFill>
                  <a:schemeClr val="tx2">
                    <a:lumMod val="40000"/>
                    <a:lumOff val="60000"/>
                  </a:schemeClr>
                </a:solidFill>
              </a:rPr>
              <a:t>Desde esta ficha se puede acceder directamente al resto de fichas disponibles, pinchando sobre cada una de ellas.</a:t>
            </a:r>
          </a:p>
          <a:p>
            <a:pPr algn="just"/>
            <a:endParaRPr lang="es-ES" sz="1600" dirty="0">
              <a:solidFill>
                <a:schemeClr val="tx2">
                  <a:lumMod val="40000"/>
                  <a:lumOff val="60000"/>
                </a:schemeClr>
              </a:solidFill>
            </a:endParaRPr>
          </a:p>
        </p:txBody>
      </p:sp>
    </p:spTree>
    <p:extLst>
      <p:ext uri="{BB962C8B-B14F-4D97-AF65-F5344CB8AC3E}">
        <p14:creationId xmlns:p14="http://schemas.microsoft.com/office/powerpoint/2010/main" val="102969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 y="14854"/>
            <a:ext cx="1457325" cy="60007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18331" y="0"/>
            <a:ext cx="1457325" cy="600075"/>
          </a:xfrm>
          <a:prstGeom prst="rect">
            <a:avLst/>
          </a:prstGeom>
          <a:noFill/>
          <a:ln w="9525">
            <a:noFill/>
            <a:miter lim="800000"/>
            <a:headEnd/>
            <a:tailEnd/>
          </a:ln>
        </p:spPr>
      </p:pic>
      <p:sp>
        <p:nvSpPr>
          <p:cNvPr id="6" name="1 Título"/>
          <p:cNvSpPr txBox="1">
            <a:spLocks/>
          </p:cNvSpPr>
          <p:nvPr/>
        </p:nvSpPr>
        <p:spPr>
          <a:xfrm>
            <a:off x="1475656" y="0"/>
            <a:ext cx="7668344" cy="5486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a:t>
            </a:r>
            <a:r>
              <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rPr>
              <a:t>2020</a:t>
            </a:r>
          </a:p>
        </p:txBody>
      </p:sp>
      <p:sp>
        <p:nvSpPr>
          <p:cNvPr id="9" name="8 Rectángulo"/>
          <p:cNvSpPr/>
          <p:nvPr/>
        </p:nvSpPr>
        <p:spPr>
          <a:xfrm>
            <a:off x="4130661" y="3259723"/>
            <a:ext cx="23115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F497D">
                    <a:lumMod val="40000"/>
                    <a:lumOff val="60000"/>
                  </a:srgbClr>
                </a:solidFill>
                <a:effectLst/>
                <a:uLnTx/>
                <a:uFillTx/>
              </a:rPr>
              <a:t> </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0" name="9 Rectángulo"/>
          <p:cNvSpPr/>
          <p:nvPr/>
        </p:nvSpPr>
        <p:spPr>
          <a:xfrm>
            <a:off x="251520" y="697957"/>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226005" y="1299895"/>
            <a:ext cx="3959738" cy="523220"/>
          </a:xfrm>
          <a:prstGeom prst="rect">
            <a:avLst/>
          </a:prstGeom>
          <a:noFill/>
        </p:spPr>
        <p:txBody>
          <a:bodyPr wrap="none" rtlCol="0">
            <a:spAutoFit/>
          </a:bodyPr>
          <a:lstStyle/>
          <a:p>
            <a:pPr marL="0" lvl="1" algn="just"/>
            <a:r>
              <a:rPr lang="es-ES" sz="2800" b="1" dirty="0">
                <a:solidFill>
                  <a:schemeClr val="bg1">
                    <a:lumMod val="65000"/>
                  </a:schemeClr>
                </a:solidFill>
                <a:latin typeface="Aparajita" pitchFamily="34" charset="0"/>
                <a:cs typeface="Aparajita" pitchFamily="34" charset="0"/>
              </a:rPr>
              <a:t>Detalle Fichas a Confeccionar:</a:t>
            </a:r>
          </a:p>
        </p:txBody>
      </p:sp>
      <p:sp>
        <p:nvSpPr>
          <p:cNvPr id="15" name="6 Rectángulo"/>
          <p:cNvSpPr/>
          <p:nvPr/>
        </p:nvSpPr>
        <p:spPr>
          <a:xfrm>
            <a:off x="1412915" y="3918966"/>
            <a:ext cx="5760640" cy="11706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solidFill>
                  <a:schemeClr val="tx2">
                    <a:lumMod val="40000"/>
                    <a:lumOff val="60000"/>
                  </a:schemeClr>
                </a:solidFill>
              </a:rPr>
              <a:t>En el apartado 1 de la Ficha “Objetivos y Actuaciones”, indicar el número de efectivos adscrito a cada unidad orgánica; así como, apellidos y nombre de cada uno.</a:t>
            </a:r>
            <a:endParaRPr lang="es-ES" sz="1600" dirty="0">
              <a:solidFill>
                <a:schemeClr val="tx2">
                  <a:lumMod val="40000"/>
                  <a:lumOff val="60000"/>
                </a:schemeClr>
              </a:solidFill>
            </a:endParaRPr>
          </a:p>
        </p:txBody>
      </p:sp>
      <p:pic>
        <p:nvPicPr>
          <p:cNvPr id="12" name="Imagen 11"/>
          <p:cNvPicPr>
            <a:picLocks noChangeAspect="1"/>
          </p:cNvPicPr>
          <p:nvPr/>
        </p:nvPicPr>
        <p:blipFill>
          <a:blip r:embed="rId3"/>
          <a:stretch>
            <a:fillRect/>
          </a:stretch>
        </p:blipFill>
        <p:spPr>
          <a:xfrm>
            <a:off x="26235" y="2172525"/>
            <a:ext cx="8938254" cy="1587166"/>
          </a:xfrm>
          <a:prstGeom prst="rect">
            <a:avLst/>
          </a:prstGeom>
        </p:spPr>
      </p:pic>
      <p:sp>
        <p:nvSpPr>
          <p:cNvPr id="11" name="Rectángulo redondeado 10"/>
          <p:cNvSpPr/>
          <p:nvPr/>
        </p:nvSpPr>
        <p:spPr>
          <a:xfrm>
            <a:off x="8532440" y="2206914"/>
            <a:ext cx="525198" cy="395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smtClean="0"/>
              <a:t>2020</a:t>
            </a:r>
            <a:endParaRPr lang="es-ES" sz="900"/>
          </a:p>
        </p:txBody>
      </p:sp>
    </p:spTree>
    <p:extLst>
      <p:ext uri="{BB962C8B-B14F-4D97-AF65-F5344CB8AC3E}">
        <p14:creationId xmlns:p14="http://schemas.microsoft.com/office/powerpoint/2010/main" val="200126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 y="14854"/>
            <a:ext cx="1457325" cy="60007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18331" y="0"/>
            <a:ext cx="1457325" cy="600075"/>
          </a:xfrm>
          <a:prstGeom prst="rect">
            <a:avLst/>
          </a:prstGeom>
          <a:noFill/>
          <a:ln w="9525">
            <a:noFill/>
            <a:miter lim="800000"/>
            <a:headEnd/>
            <a:tailEnd/>
          </a:ln>
        </p:spPr>
      </p:pic>
      <p:sp>
        <p:nvSpPr>
          <p:cNvPr id="6" name="1 Título"/>
          <p:cNvSpPr txBox="1">
            <a:spLocks/>
          </p:cNvSpPr>
          <p:nvPr/>
        </p:nvSpPr>
        <p:spPr>
          <a:xfrm>
            <a:off x="1475656" y="0"/>
            <a:ext cx="7668344" cy="5486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2">
                    <a:lumMod val="60000"/>
                    <a:lumOff val="40000"/>
                  </a:schemeClr>
                </a:solidFill>
                <a:effectLst>
                  <a:outerShdw blurRad="38100" dist="38100" dir="2700000" algn="tl">
                    <a:srgbClr val="000000">
                      <a:alpha val="43137"/>
                    </a:srgbClr>
                  </a:outerShdw>
                </a:effectLst>
                <a:latin typeface="Segoe UI Light" pitchFamily="34" charset="0"/>
              </a:rPr>
              <a:t>PRESUPUESTO 2020</a:t>
            </a:r>
            <a:endParaRPr lang="es-ES" sz="3600" b="1" dirty="0">
              <a:solidFill>
                <a:schemeClr val="tx2">
                  <a:lumMod val="60000"/>
                  <a:lumOff val="40000"/>
                </a:schemeClr>
              </a:solidFill>
              <a:effectLst>
                <a:outerShdw blurRad="38100" dist="38100" dir="2700000" algn="tl">
                  <a:srgbClr val="000000">
                    <a:alpha val="43137"/>
                  </a:srgbClr>
                </a:outerShdw>
              </a:effectLst>
              <a:latin typeface="Segoe UI Light" pitchFamily="34" charset="0"/>
            </a:endParaRPr>
          </a:p>
        </p:txBody>
      </p:sp>
      <p:sp>
        <p:nvSpPr>
          <p:cNvPr id="9" name="8 Rectángulo"/>
          <p:cNvSpPr/>
          <p:nvPr/>
        </p:nvSpPr>
        <p:spPr>
          <a:xfrm>
            <a:off x="4130661" y="3259723"/>
            <a:ext cx="23115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F497D">
                    <a:lumMod val="40000"/>
                    <a:lumOff val="60000"/>
                  </a:srgbClr>
                </a:solidFill>
                <a:effectLst/>
                <a:uLnTx/>
                <a:uFillTx/>
              </a:rPr>
              <a:t> </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10" name="9 Rectángulo"/>
          <p:cNvSpPr/>
          <p:nvPr/>
        </p:nvSpPr>
        <p:spPr>
          <a:xfrm>
            <a:off x="251520" y="697957"/>
            <a:ext cx="842493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PRESUPUESTOS DESCENTRALIZADOS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226005" y="1299895"/>
            <a:ext cx="3959738" cy="523220"/>
          </a:xfrm>
          <a:prstGeom prst="rect">
            <a:avLst/>
          </a:prstGeom>
          <a:noFill/>
        </p:spPr>
        <p:txBody>
          <a:bodyPr wrap="none" rtlCol="0">
            <a:spAutoFit/>
          </a:bodyPr>
          <a:lstStyle/>
          <a:p>
            <a:pPr marL="0" lvl="1" algn="just"/>
            <a:r>
              <a:rPr lang="es-ES" sz="2800" b="1" dirty="0">
                <a:solidFill>
                  <a:schemeClr val="bg1">
                    <a:lumMod val="65000"/>
                  </a:schemeClr>
                </a:solidFill>
                <a:latin typeface="Aparajita" pitchFamily="34" charset="0"/>
                <a:cs typeface="Aparajita" pitchFamily="34" charset="0"/>
              </a:rPr>
              <a:t>Detalle Fichas a Confeccionar:</a:t>
            </a:r>
          </a:p>
        </p:txBody>
      </p:sp>
      <p:pic>
        <p:nvPicPr>
          <p:cNvPr id="2" name="Imagen 1"/>
          <p:cNvPicPr>
            <a:picLocks noChangeAspect="1"/>
          </p:cNvPicPr>
          <p:nvPr/>
        </p:nvPicPr>
        <p:blipFill>
          <a:blip r:embed="rId3"/>
          <a:stretch>
            <a:fillRect/>
          </a:stretch>
        </p:blipFill>
        <p:spPr>
          <a:xfrm>
            <a:off x="208311" y="1765223"/>
            <a:ext cx="8718857" cy="2933565"/>
          </a:xfrm>
          <a:prstGeom prst="rect">
            <a:avLst/>
          </a:prstGeom>
        </p:spPr>
      </p:pic>
      <p:sp>
        <p:nvSpPr>
          <p:cNvPr id="15" name="6 Rectángulo"/>
          <p:cNvSpPr/>
          <p:nvPr/>
        </p:nvSpPr>
        <p:spPr>
          <a:xfrm>
            <a:off x="51158" y="4640896"/>
            <a:ext cx="6393049" cy="2088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600" dirty="0" smtClean="0">
                <a:solidFill>
                  <a:schemeClr val="tx2">
                    <a:lumMod val="40000"/>
                    <a:lumOff val="60000"/>
                  </a:schemeClr>
                </a:solidFill>
              </a:rPr>
              <a:t>En el apartado 2 de la Ficha “Objetivos y Actuaciones”,  relacionar </a:t>
            </a:r>
            <a:r>
              <a:rPr lang="es-ES" sz="1600" dirty="0">
                <a:solidFill>
                  <a:schemeClr val="tx2">
                    <a:lumMod val="40000"/>
                    <a:lumOff val="60000"/>
                  </a:schemeClr>
                </a:solidFill>
              </a:rPr>
              <a:t>los Resultados conseguidos a fecha actual, sobre los objetivos establecidos en el ejercicio inmediato anterior, así como la planificación de los objetivos y actuaciones a desarrollar en el próximo ejercicio, priorizadas en atención a la importancia de los objetivos, estableciendo metas a conseguir, e indicadores que faciliten la medición del resultado conseguido.</a:t>
            </a:r>
          </a:p>
        </p:txBody>
      </p:sp>
      <p:sp>
        <p:nvSpPr>
          <p:cNvPr id="16" name="6 Rectángulo"/>
          <p:cNvSpPr/>
          <p:nvPr/>
        </p:nvSpPr>
        <p:spPr>
          <a:xfrm>
            <a:off x="6599016" y="4098152"/>
            <a:ext cx="2448272" cy="25873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600" dirty="0" smtClean="0">
                <a:solidFill>
                  <a:schemeClr val="tx2">
                    <a:lumMod val="40000"/>
                    <a:lumOff val="60000"/>
                  </a:schemeClr>
                </a:solidFill>
              </a:rPr>
              <a:t>Informar </a:t>
            </a:r>
            <a:r>
              <a:rPr lang="es-ES" sz="1600" dirty="0">
                <a:solidFill>
                  <a:schemeClr val="tx2">
                    <a:lumMod val="40000"/>
                    <a:lumOff val="60000"/>
                  </a:schemeClr>
                </a:solidFill>
              </a:rPr>
              <a:t>de las principales variaciones experimentadas entre el ejercicio a presupuestar y el anterior, justificando adecuadamente las mismas.</a:t>
            </a:r>
          </a:p>
        </p:txBody>
      </p:sp>
      <p:sp>
        <p:nvSpPr>
          <p:cNvPr id="11" name="Rectángulo redondeado 10"/>
          <p:cNvSpPr/>
          <p:nvPr/>
        </p:nvSpPr>
        <p:spPr>
          <a:xfrm>
            <a:off x="5652120" y="2244632"/>
            <a:ext cx="360040" cy="787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sp>
        <p:nvSpPr>
          <p:cNvPr id="12" name="Rectángulo redondeado 11"/>
          <p:cNvSpPr/>
          <p:nvPr/>
        </p:nvSpPr>
        <p:spPr>
          <a:xfrm>
            <a:off x="7164288" y="2244631"/>
            <a:ext cx="432048" cy="787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2020</a:t>
            </a:r>
            <a:endParaRPr lang="es-ES" sz="600" dirty="0">
              <a:solidFill>
                <a:schemeClr val="accent1">
                  <a:lumMod val="60000"/>
                  <a:lumOff val="40000"/>
                </a:schemeClr>
              </a:solidFill>
            </a:endParaRPr>
          </a:p>
        </p:txBody>
      </p:sp>
      <p:sp>
        <p:nvSpPr>
          <p:cNvPr id="13" name="Rectángulo redondeado 12"/>
          <p:cNvSpPr/>
          <p:nvPr/>
        </p:nvSpPr>
        <p:spPr>
          <a:xfrm>
            <a:off x="5129808" y="2229639"/>
            <a:ext cx="360040" cy="787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2019</a:t>
            </a:r>
            <a:endParaRPr lang="es-ES" sz="600" dirty="0">
              <a:solidFill>
                <a:schemeClr val="accent1">
                  <a:lumMod val="60000"/>
                  <a:lumOff val="40000"/>
                </a:schemeClr>
              </a:solidFill>
            </a:endParaRPr>
          </a:p>
        </p:txBody>
      </p:sp>
      <p:sp>
        <p:nvSpPr>
          <p:cNvPr id="17" name="Rectángulo redondeado 16"/>
          <p:cNvSpPr/>
          <p:nvPr/>
        </p:nvSpPr>
        <p:spPr>
          <a:xfrm>
            <a:off x="6418996" y="2210132"/>
            <a:ext cx="360040" cy="787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2019</a:t>
            </a:r>
            <a:endParaRPr lang="es-ES" sz="600" dirty="0">
              <a:solidFill>
                <a:schemeClr val="accent1">
                  <a:lumMod val="60000"/>
                  <a:lumOff val="40000"/>
                </a:schemeClr>
              </a:solidFill>
            </a:endParaRPr>
          </a:p>
        </p:txBody>
      </p:sp>
      <p:sp>
        <p:nvSpPr>
          <p:cNvPr id="18" name="Rectángulo redondeado 17"/>
          <p:cNvSpPr/>
          <p:nvPr/>
        </p:nvSpPr>
        <p:spPr>
          <a:xfrm>
            <a:off x="7753489" y="2210132"/>
            <a:ext cx="922967" cy="1421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2019-2020</a:t>
            </a:r>
            <a:endParaRPr lang="es-ES" sz="600" dirty="0">
              <a:solidFill>
                <a:schemeClr val="accent1">
                  <a:lumMod val="60000"/>
                  <a:lumOff val="40000"/>
                </a:schemeClr>
              </a:solidFill>
            </a:endParaRPr>
          </a:p>
        </p:txBody>
      </p:sp>
      <p:sp>
        <p:nvSpPr>
          <p:cNvPr id="19" name="Rectángulo redondeado 18"/>
          <p:cNvSpPr/>
          <p:nvPr/>
        </p:nvSpPr>
        <p:spPr>
          <a:xfrm>
            <a:off x="6084168" y="2545229"/>
            <a:ext cx="475672" cy="653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smtClean="0">
                <a:solidFill>
                  <a:schemeClr val="accent1">
                    <a:lumMod val="60000"/>
                    <a:lumOff val="40000"/>
                  </a:schemeClr>
                </a:solidFill>
              </a:rPr>
              <a:t>2019</a:t>
            </a:r>
            <a:endParaRPr lang="es-ES" sz="600" dirty="0">
              <a:solidFill>
                <a:schemeClr val="accent1">
                  <a:lumMod val="60000"/>
                  <a:lumOff val="40000"/>
                </a:schemeClr>
              </a:solidFill>
            </a:endParaRPr>
          </a:p>
        </p:txBody>
      </p:sp>
    </p:spTree>
    <p:extLst>
      <p:ext uri="{BB962C8B-B14F-4D97-AF65-F5344CB8AC3E}">
        <p14:creationId xmlns:p14="http://schemas.microsoft.com/office/powerpoint/2010/main" val="161368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3 CuadroTexto"/>
          <p:cNvSpPr txBox="1"/>
          <p:nvPr/>
        </p:nvSpPr>
        <p:spPr>
          <a:xfrm>
            <a:off x="656340" y="162117"/>
            <a:ext cx="831425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b="1" dirty="0" smtClean="0">
                <a:solidFill>
                  <a:schemeClr val="bg1"/>
                </a:solidFill>
                <a:effectLst>
                  <a:outerShdw blurRad="38100" dist="38100" dir="2700000" algn="tl">
                    <a:srgbClr val="000000">
                      <a:alpha val="43137"/>
                    </a:srgbClr>
                  </a:outerShdw>
                </a:effectLst>
              </a:rPr>
              <a:t>Taller Elaboración del Presupuesto 2020</a:t>
            </a:r>
            <a:endParaRPr lang="es-ES" sz="1600" b="1" dirty="0">
              <a:solidFill>
                <a:schemeClr val="bg1"/>
              </a:solidFill>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34" y="15554"/>
            <a:ext cx="607270" cy="645036"/>
          </a:xfrm>
          <a:prstGeom prst="rect">
            <a:avLst/>
          </a:prstGeom>
          <a:noFill/>
          <a:ln w="9525">
            <a:noFill/>
            <a:miter lim="800000"/>
            <a:headEnd/>
            <a:tailEnd/>
          </a:ln>
        </p:spPr>
      </p:pic>
      <p:sp>
        <p:nvSpPr>
          <p:cNvPr id="2" name="Rectángulo 1"/>
          <p:cNvSpPr/>
          <p:nvPr/>
        </p:nvSpPr>
        <p:spPr>
          <a:xfrm>
            <a:off x="334369" y="586810"/>
            <a:ext cx="8791081" cy="6093976"/>
          </a:xfrm>
          <a:prstGeom prst="rect">
            <a:avLst/>
          </a:prstGeom>
        </p:spPr>
        <p:txBody>
          <a:bodyPr wrap="square">
            <a:spAutoFit/>
          </a:bodyPr>
          <a:lstStyle/>
          <a:p>
            <a:r>
              <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PRESUPUESTO DE GASTOS</a:t>
            </a:r>
          </a:p>
          <a:p>
            <a:endParaRPr lang="es-ES" b="1" dirty="0" smtClean="0">
              <a:solidFill>
                <a:schemeClr val="bg1">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s-E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s-ES" sz="2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Capítulo 2: Compras de Bienes y Gastos de Funcionamiento. </a:t>
            </a:r>
            <a:r>
              <a:rPr lang="es-ES" sz="2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Objetivos </a:t>
            </a:r>
            <a:r>
              <a:rPr lang="es-ES" sz="2400"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Ficha 1</a:t>
            </a:r>
            <a:r>
              <a:rPr lang="es-ES" dirty="0" smtClean="0">
                <a:solidFill>
                  <a:schemeClr val="tx2">
                    <a:lumMod val="20000"/>
                    <a:lumOff val="80000"/>
                  </a:schemeClr>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endPar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b="1" dirty="0" smtClean="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Dotación Gastos de Funcionamiento (24900):</a:t>
            </a:r>
          </a:p>
          <a:p>
            <a:pPr marL="2114550" lvl="4" indent="-285750">
              <a:buFont typeface="Wingdings" panose="05000000000000000000" pitchFamily="2" charset="2"/>
              <a:buChar char="q"/>
            </a:pPr>
            <a:r>
              <a:rPr lang="es-ES" b="1" i="1" dirty="0" smtClean="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Asignación Directa:</a:t>
            </a:r>
          </a:p>
          <a:p>
            <a:pPr marL="2571750" lvl="5"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Órganos de Gobierno: Directa</a:t>
            </a:r>
          </a:p>
          <a:p>
            <a:pPr marL="2571750" lvl="5"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Servicios, Oficinas, Unidades Administrativas: Óptima.</a:t>
            </a:r>
          </a:p>
          <a:p>
            <a:pPr marL="3028950" lvl="6"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Módulo Fijo por Estructura</a:t>
            </a:r>
          </a:p>
          <a:p>
            <a:pPr marL="3028950" lvl="6"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Módulo Óptimo por Efectivo</a:t>
            </a:r>
          </a:p>
          <a:p>
            <a:pPr marL="2114550" lvl="4" indent="-285750">
              <a:buFont typeface="Wingdings" panose="05000000000000000000" pitchFamily="2" charset="2"/>
              <a:buChar char="q"/>
            </a:pPr>
            <a:r>
              <a:rPr lang="es-ES" b="1" i="1"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Asignación Específica:  (solo Servicios, Oficinas, Unidades Administrativas</a:t>
            </a:r>
            <a:r>
              <a:rPr lang="es-ES" b="1" i="1" dirty="0" smtClean="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 </a:t>
            </a:r>
            <a:endParaRPr lang="es-ES" b="1" i="1"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Motivación Ejecución 2019</a:t>
            </a:r>
          </a:p>
          <a:p>
            <a:pPr marL="2571750" lvl="5"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Solicitud Motivada 2020</a:t>
            </a:r>
          </a:p>
          <a:p>
            <a:pPr marL="2114550" lvl="4" indent="-285750">
              <a:buFont typeface="Wingdings" panose="05000000000000000000" pitchFamily="2" charset="2"/>
              <a:buChar char="q"/>
            </a:pPr>
            <a:r>
              <a:rPr lang="es-ES" b="1" i="1"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Dotación Mejora Gestión Administrativa: Eficiencia en la Presupuestación por </a:t>
            </a:r>
            <a:r>
              <a:rPr lang="es-ES" b="1" i="1" dirty="0" smtClean="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rPr>
              <a:t>Resultados</a:t>
            </a:r>
          </a:p>
          <a:p>
            <a:pPr lvl="4"/>
            <a:endParaRPr lang="es-ES" b="1" i="1" dirty="0">
              <a:solidFill>
                <a:schemeClr val="tx2">
                  <a:lumMod val="60000"/>
                  <a:lumOff val="40000"/>
                </a:schemeClr>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7350" lvl="3" indent="-285750">
              <a:buFont typeface="Wingdings" panose="05000000000000000000" pitchFamily="2" charset="2"/>
              <a:buChar char="Ø"/>
            </a:pPr>
            <a:r>
              <a:rPr lang="es-ES" b="1" dirty="0">
                <a:solidFill>
                  <a:schemeClr val="accent6">
                    <a:lumMod val="75000"/>
                  </a:schemeClr>
                </a:solidFill>
                <a:latin typeface="Palatino Linotype" panose="02040502050505030304" pitchFamily="18" charset="0"/>
                <a:ea typeface="Times New Roman" panose="02020603050405020304" pitchFamily="18" charset="0"/>
                <a:cs typeface="Times New Roman" panose="02020603050405020304" pitchFamily="18" charset="0"/>
              </a:rPr>
              <a:t>Actividades Específicas (diferente 24900)</a:t>
            </a:r>
          </a:p>
          <a:p>
            <a:pPr marL="2114550" lvl="4" indent="-285750">
              <a:buFont typeface="Arial" panose="020B0604020202020204" pitchFamily="34" charset="0"/>
              <a:buChar char="•"/>
            </a:pPr>
            <a:r>
              <a:rPr lang="es-E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Presupuesto en Base Cero</a:t>
            </a:r>
          </a:p>
          <a:p>
            <a:pPr marL="285750" indent="-285750">
              <a:buFont typeface="Arial" panose="020B0604020202020204" pitchFamily="34" charset="0"/>
              <a:buChar char="•"/>
            </a:pPr>
            <a:endParaRPr lang="es-ES"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43 CuadroTexto"/>
          <p:cNvSpPr txBox="1"/>
          <p:nvPr/>
        </p:nvSpPr>
        <p:spPr>
          <a:xfrm>
            <a:off x="30734" y="6519446"/>
            <a:ext cx="9113266" cy="338554"/>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solidFill>
                  <a:schemeClr val="bg1"/>
                </a:solidFill>
              </a:rPr>
              <a:t>SERVICIO DE GESTIÓN PRESUPUESTARIA Y PATRIMONIAL</a:t>
            </a:r>
            <a:endParaRPr lang="es-ES" sz="1600" b="1" dirty="0">
              <a:solidFill>
                <a:schemeClr val="bg1"/>
              </a:solidFill>
            </a:endParaRPr>
          </a:p>
        </p:txBody>
      </p:sp>
    </p:spTree>
    <p:extLst>
      <p:ext uri="{BB962C8B-B14F-4D97-AF65-F5344CB8AC3E}">
        <p14:creationId xmlns:p14="http://schemas.microsoft.com/office/powerpoint/2010/main" val="85103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5585</TotalTime>
  <Words>1735</Words>
  <Application>Microsoft Office PowerPoint</Application>
  <PresentationFormat>Presentación en pantalla (4:3)</PresentationFormat>
  <Paragraphs>376</Paragraphs>
  <Slides>49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49</vt:i4>
      </vt:variant>
    </vt:vector>
  </HeadingPairs>
  <TitlesOfParts>
    <vt:vector size="59" baseType="lpstr">
      <vt:lpstr>Aharoni</vt:lpstr>
      <vt:lpstr>Aparajita</vt:lpstr>
      <vt:lpstr>Arial</vt:lpstr>
      <vt:lpstr>Calibri</vt:lpstr>
      <vt:lpstr>Courier New</vt:lpstr>
      <vt:lpstr>Palatino Linotype</vt:lpstr>
      <vt:lpstr>Segoe UI Light</vt:lpstr>
      <vt:lpstr>Times New Roman</vt:lpstr>
      <vt:lpstr>Wingdings</vt:lpstr>
      <vt:lpstr>Tema de Office</vt:lpstr>
      <vt:lpstr>Presentación de PowerPoint</vt:lpstr>
      <vt:lpstr>Presentación de PowerPoint</vt:lpstr>
      <vt:lpstr>Presentación de PowerPoint</vt:lpstr>
      <vt:lpstr>Presentación de PowerPoint</vt:lpstr>
      <vt:lpstr>PRESUPUESTO 2020</vt:lpstr>
      <vt:lpstr>Presentación de PowerPoint</vt:lpstr>
      <vt:lpstr>Presentación de PowerPoint</vt:lpstr>
      <vt:lpstr>Presentación de PowerPoint</vt:lpstr>
      <vt:lpstr>Presentación de PowerPoint</vt:lpstr>
      <vt:lpstr>Presentación de PowerPoint</vt:lpstr>
      <vt:lpstr>PRESUPUESTO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PRESUPUESTO 2020</vt:lpstr>
      <vt:lpstr>Presentación de PowerPoint</vt:lpstr>
      <vt:lpstr>PRESUPUESTO 2020</vt:lpstr>
      <vt:lpstr>Presentación de PowerPoint</vt:lpstr>
      <vt:lpstr>Presentación de PowerPoint</vt:lpstr>
      <vt:lpstr>Presentación de PowerPoint</vt:lpstr>
      <vt:lpstr>Presentación de PowerPoint</vt:lpstr>
      <vt:lpstr>Presentación de PowerPoint</vt:lpstr>
      <vt:lpstr>Presentación de PowerPoint</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PRESUPUESTO 2020</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j.reche</dc:creator>
  <cp:lastModifiedBy>Guillo Ruiz, Laura</cp:lastModifiedBy>
  <cp:revision>165</cp:revision>
  <cp:lastPrinted>2019-09-05T16:27:49Z</cp:lastPrinted>
  <dcterms:created xsi:type="dcterms:W3CDTF">2017-03-20T16:46:24Z</dcterms:created>
  <dcterms:modified xsi:type="dcterms:W3CDTF">2019-09-06T11:30:51Z</dcterms:modified>
</cp:coreProperties>
</file>