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6" r:id="rId1"/>
  </p:sldMasterIdLst>
  <p:notesMasterIdLst>
    <p:notesMasterId r:id="rId92"/>
  </p:notesMasterIdLst>
  <p:sldIdLst>
    <p:sldId id="403" r:id="rId2"/>
    <p:sldId id="569" r:id="rId3"/>
    <p:sldId id="467" r:id="rId4"/>
    <p:sldId id="455" r:id="rId5"/>
    <p:sldId id="557" r:id="rId6"/>
    <p:sldId id="558" r:id="rId7"/>
    <p:sldId id="386" r:id="rId8"/>
    <p:sldId id="570" r:id="rId9"/>
    <p:sldId id="382" r:id="rId10"/>
    <p:sldId id="571" r:id="rId11"/>
    <p:sldId id="572" r:id="rId12"/>
    <p:sldId id="573" r:id="rId13"/>
    <p:sldId id="574" r:id="rId14"/>
    <p:sldId id="468" r:id="rId15"/>
    <p:sldId id="469" r:id="rId16"/>
    <p:sldId id="280" r:id="rId17"/>
    <p:sldId id="560" r:id="rId18"/>
    <p:sldId id="559" r:id="rId19"/>
    <p:sldId id="361" r:id="rId20"/>
    <p:sldId id="518" r:id="rId21"/>
    <p:sldId id="561" r:id="rId22"/>
    <p:sldId id="522" r:id="rId23"/>
    <p:sldId id="562" r:id="rId24"/>
    <p:sldId id="563" r:id="rId25"/>
    <p:sldId id="564" r:id="rId26"/>
    <p:sldId id="470" r:id="rId27"/>
    <p:sldId id="362" r:id="rId28"/>
    <p:sldId id="546" r:id="rId29"/>
    <p:sldId id="423" r:id="rId30"/>
    <p:sldId id="388" r:id="rId31"/>
    <p:sldId id="422" r:id="rId32"/>
    <p:sldId id="538" r:id="rId33"/>
    <p:sldId id="483" r:id="rId34"/>
    <p:sldId id="425" r:id="rId35"/>
    <p:sldId id="364" r:id="rId36"/>
    <p:sldId id="363" r:id="rId37"/>
    <p:sldId id="453" r:id="rId38"/>
    <p:sldId id="510" r:id="rId39"/>
    <p:sldId id="509" r:id="rId40"/>
    <p:sldId id="372" r:id="rId41"/>
    <p:sldId id="512" r:id="rId42"/>
    <p:sldId id="511" r:id="rId43"/>
    <p:sldId id="539" r:id="rId44"/>
    <p:sldId id="540" r:id="rId45"/>
    <p:sldId id="556" r:id="rId46"/>
    <p:sldId id="555" r:id="rId47"/>
    <p:sldId id="390" r:id="rId48"/>
    <p:sldId id="527" r:id="rId49"/>
    <p:sldId id="528" r:id="rId50"/>
    <p:sldId id="529" r:id="rId51"/>
    <p:sldId id="531" r:id="rId52"/>
    <p:sldId id="532" r:id="rId53"/>
    <p:sldId id="533" r:id="rId54"/>
    <p:sldId id="534" r:id="rId55"/>
    <p:sldId id="535" r:id="rId56"/>
    <p:sldId id="553" r:id="rId57"/>
    <p:sldId id="536" r:id="rId58"/>
    <p:sldId id="393" r:id="rId59"/>
    <p:sldId id="365" r:id="rId60"/>
    <p:sldId id="484" r:id="rId61"/>
    <p:sldId id="471" r:id="rId62"/>
    <p:sldId id="473" r:id="rId63"/>
    <p:sldId id="462" r:id="rId64"/>
    <p:sldId id="520" r:id="rId65"/>
    <p:sldId id="566" r:id="rId66"/>
    <p:sldId id="549" r:id="rId67"/>
    <p:sldId id="567" r:id="rId68"/>
    <p:sldId id="551" r:id="rId69"/>
    <p:sldId id="554" r:id="rId70"/>
    <p:sldId id="568" r:id="rId71"/>
    <p:sldId id="543" r:id="rId72"/>
    <p:sldId id="521" r:id="rId73"/>
    <p:sldId id="545" r:id="rId74"/>
    <p:sldId id="477" r:id="rId75"/>
    <p:sldId id="414" r:id="rId76"/>
    <p:sldId id="495" r:id="rId77"/>
    <p:sldId id="590" r:id="rId78"/>
    <p:sldId id="576" r:id="rId79"/>
    <p:sldId id="577" r:id="rId80"/>
    <p:sldId id="578" r:id="rId81"/>
    <p:sldId id="579" r:id="rId82"/>
    <p:sldId id="591" r:id="rId83"/>
    <p:sldId id="581" r:id="rId84"/>
    <p:sldId id="582" r:id="rId85"/>
    <p:sldId id="592" r:id="rId86"/>
    <p:sldId id="593" r:id="rId87"/>
    <p:sldId id="585" r:id="rId88"/>
    <p:sldId id="588" r:id="rId89"/>
    <p:sldId id="594" r:id="rId90"/>
    <p:sldId id="405" r:id="rId91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098" userDrawn="1">
          <p15:clr>
            <a:srgbClr val="A4A3A4"/>
          </p15:clr>
        </p15:guide>
        <p15:guide id="3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54E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120" autoAdjust="0"/>
  </p:normalViewPr>
  <p:slideViewPr>
    <p:cSldViewPr>
      <p:cViewPr varScale="1">
        <p:scale>
          <a:sx n="69" d="100"/>
          <a:sy n="69" d="100"/>
        </p:scale>
        <p:origin x="122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354" y="-108"/>
      </p:cViewPr>
      <p:guideLst>
        <p:guide orient="horz" pos="3126"/>
        <p:guide pos="209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codered.umhnet.es\qy_prepatrico$\presupuesto\CICLO%20PRESUPUESTARIO\01-Elaboraciones\PRESUPUESTOS%202019\12-%20Borradores\PRESUPCOMPARATIVO%202018-2019xls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T:\presupuesto\CICLO%20PRESUPUESTARIO\01-Elaboraciones\PRESUPUESTOS%202020\14-%20Borradores\03-Consejo%20de%20Gobierno\PRESUPCOMPARATIVO%202019-2020.%20v2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jaen\Desktop\PRESUPCOMPARATIVO%202019-2020.%20v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jaen\Desktop\PRESUPCOMPARATIVO%202019-2020.%20v1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codered\qy_prepatrico$\presupuesto\CICLO%20PRESUPUESTARIO\01-Elaboraciones\PRESUPUESTOS%202020\14-%20Borradores\EMMA%20RECTOR\RECTOR%20EMMA-3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INGRESOS</a:t>
            </a:r>
            <a:r>
              <a:rPr lang="es-ES" baseline="0" dirty="0" smtClean="0"/>
              <a:t> CORRIENTES – GASTOS CORRIENTES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2498848115139763"/>
          <c:y val="0.12680464226866267"/>
          <c:w val="0.86305427728537187"/>
          <c:h val="0.69528789592156537"/>
        </c:manualLayout>
      </c:layout>
      <c:lineChart>
        <c:grouping val="standard"/>
        <c:varyColors val="0"/>
        <c:ser>
          <c:idx val="1"/>
          <c:order val="0"/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Hoja9!$E$48:$N$48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Hoja9!$E$49:$N$49</c:f>
              <c:numCache>
                <c:formatCode>General</c:formatCode>
                <c:ptCount val="10"/>
                <c:pt idx="0">
                  <c:v>85443</c:v>
                </c:pt>
                <c:pt idx="1">
                  <c:v>77550</c:v>
                </c:pt>
                <c:pt idx="2">
                  <c:v>77605</c:v>
                </c:pt>
                <c:pt idx="3">
                  <c:v>71982</c:v>
                </c:pt>
                <c:pt idx="4">
                  <c:v>78383</c:v>
                </c:pt>
                <c:pt idx="5">
                  <c:v>83921</c:v>
                </c:pt>
                <c:pt idx="6">
                  <c:v>90210</c:v>
                </c:pt>
                <c:pt idx="7">
                  <c:v>92258</c:v>
                </c:pt>
                <c:pt idx="8">
                  <c:v>93385</c:v>
                </c:pt>
                <c:pt idx="9">
                  <c:v>96594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B8-4721-A620-D467F6899F14}"/>
            </c:ext>
          </c:extLst>
        </c:ser>
        <c:ser>
          <c:idx val="2"/>
          <c:order val="1"/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Hoja9!$E$48:$N$48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Hoja9!$E$50:$N$50</c:f>
              <c:numCache>
                <c:formatCode>General</c:formatCode>
                <c:ptCount val="10"/>
                <c:pt idx="0">
                  <c:v>77796</c:v>
                </c:pt>
                <c:pt idx="1">
                  <c:v>72127</c:v>
                </c:pt>
                <c:pt idx="2">
                  <c:v>69738</c:v>
                </c:pt>
                <c:pt idx="3">
                  <c:v>69034</c:v>
                </c:pt>
                <c:pt idx="4">
                  <c:v>71702</c:v>
                </c:pt>
                <c:pt idx="5">
                  <c:v>74961</c:v>
                </c:pt>
                <c:pt idx="6">
                  <c:v>82399</c:v>
                </c:pt>
                <c:pt idx="7">
                  <c:v>83120</c:v>
                </c:pt>
                <c:pt idx="8">
                  <c:v>86652</c:v>
                </c:pt>
                <c:pt idx="9">
                  <c:v>90429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4B8-4721-A620-D467F6899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51184"/>
        <c:axId val="67951744"/>
      </c:lineChart>
      <c:catAx>
        <c:axId val="6795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795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51744"/>
        <c:scaling>
          <c:orientation val="minMax"/>
          <c:min val="600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dirty="0" smtClean="0"/>
                  <a:t>MILES DE EUROS</a:t>
                </a:r>
                <a:endParaRPr lang="es-E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7951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INGRESOS</a:t>
            </a:r>
            <a:r>
              <a:rPr lang="es-ES" baseline="0" dirty="0" smtClean="0"/>
              <a:t> CORRIENTES – GASTOS CORRIENTES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2498848115139763"/>
          <c:y val="0.12680464226866267"/>
          <c:w val="0.86305427728537187"/>
          <c:h val="0.69528789592156537"/>
        </c:manualLayout>
      </c:layout>
      <c:lineChart>
        <c:grouping val="standard"/>
        <c:varyColors val="0"/>
        <c:ser>
          <c:idx val="2"/>
          <c:order val="1"/>
          <c:tx>
            <c:v>Ingresos</c:v>
          </c:tx>
          <c:spPr>
            <a:ln w="22225" cap="rnd">
              <a:solidFill>
                <a:schemeClr val="accent3"/>
              </a:solidFill>
            </a:ln>
            <a:effectLst>
              <a:glow rad="139700">
                <a:schemeClr val="accent3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Hoja9!$E$48:$N$48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Hoja9!$E$49:$O$49</c:f>
              <c:numCache>
                <c:formatCode>General</c:formatCode>
                <c:ptCount val="10"/>
                <c:pt idx="0">
                  <c:v>85443</c:v>
                </c:pt>
                <c:pt idx="1">
                  <c:v>77550</c:v>
                </c:pt>
                <c:pt idx="2">
                  <c:v>77605</c:v>
                </c:pt>
                <c:pt idx="3">
                  <c:v>71982</c:v>
                </c:pt>
                <c:pt idx="4">
                  <c:v>78383</c:v>
                </c:pt>
                <c:pt idx="5">
                  <c:v>83921</c:v>
                </c:pt>
                <c:pt idx="6">
                  <c:v>90210</c:v>
                </c:pt>
                <c:pt idx="7">
                  <c:v>92258</c:v>
                </c:pt>
                <c:pt idx="8">
                  <c:v>93385</c:v>
                </c:pt>
                <c:pt idx="9">
                  <c:v>96594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B2-4697-B106-CAF1EB99A50B}"/>
            </c:ext>
          </c:extLst>
        </c:ser>
        <c:ser>
          <c:idx val="0"/>
          <c:order val="2"/>
          <c:tx>
            <c:v>Gastos</c:v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numRef>
              <c:f>Hoja9!$E$48:$N$48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Hoja9!$E$50:$O$50</c:f>
              <c:numCache>
                <c:formatCode>General</c:formatCode>
                <c:ptCount val="10"/>
                <c:pt idx="0">
                  <c:v>77796</c:v>
                </c:pt>
                <c:pt idx="1">
                  <c:v>72127</c:v>
                </c:pt>
                <c:pt idx="2">
                  <c:v>69738</c:v>
                </c:pt>
                <c:pt idx="3">
                  <c:v>69034</c:v>
                </c:pt>
                <c:pt idx="4">
                  <c:v>71702</c:v>
                </c:pt>
                <c:pt idx="5">
                  <c:v>74961</c:v>
                </c:pt>
                <c:pt idx="6">
                  <c:v>82399</c:v>
                </c:pt>
                <c:pt idx="7">
                  <c:v>83120</c:v>
                </c:pt>
                <c:pt idx="8">
                  <c:v>86652</c:v>
                </c:pt>
                <c:pt idx="9">
                  <c:v>90429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B2-4697-B106-CAF1EB99A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883648"/>
        <c:axId val="112878048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spPr>
                  <a:ln w="22225" cap="rnd">
                    <a:solidFill>
                      <a:schemeClr val="accent2"/>
                    </a:solidFill>
                  </a:ln>
                  <a:effectLst>
                    <a:glow rad="139700">
                      <a:schemeClr val="accent2">
                        <a:satMod val="175000"/>
                        <a:alpha val="14000"/>
                      </a:schemeClr>
                    </a:glo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Hoja9!$E$48:$N$48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Hoja9!$E$48:$O$48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B0B2-4697-B106-CAF1EB99A50B}"/>
                  </c:ext>
                </c:extLst>
              </c15:ser>
            </c15:filteredLineSeries>
          </c:ext>
        </c:extLst>
      </c:lineChart>
      <c:catAx>
        <c:axId val="1128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287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78048"/>
        <c:scaling>
          <c:orientation val="minMax"/>
          <c:min val="6000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dirty="0" smtClean="0"/>
                  <a:t>MILES DE EUROS</a:t>
                </a:r>
                <a:endParaRPr lang="es-E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2883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50000"/>
                <a:lumOff val="50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 algn="l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800" b="1" i="0" u="none" strike="noStrike" baseline="0" dirty="0">
                <a:solidFill>
                  <a:srgbClr val="969696"/>
                </a:solidFill>
                <a:latin typeface="Calibri"/>
                <a:cs typeface="Calibri"/>
              </a:rPr>
              <a:t>Operaciones No Financieras Detalle tipo de Operaciones</a:t>
            </a:r>
          </a:p>
          <a:p>
            <a:pPr algn="l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800" b="1" i="0" u="none" strike="noStrike" baseline="0" dirty="0">
                <a:solidFill>
                  <a:srgbClr val="99CCFF"/>
                </a:solidFill>
                <a:latin typeface="Calibri"/>
                <a:cs typeface="Calibri"/>
              </a:rPr>
              <a:t>Presupuesto 2020</a:t>
            </a:r>
          </a:p>
          <a:p>
            <a:pPr algn="l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 sz="1800" b="1" i="0" u="none" strike="noStrike" baseline="0" dirty="0">
              <a:solidFill>
                <a:srgbClr val="99CCFF"/>
              </a:solidFill>
              <a:latin typeface="Calibri"/>
              <a:cs typeface="Calibri"/>
            </a:endParaRPr>
          </a:p>
        </c:rich>
      </c:tx>
      <c:layout>
        <c:manualLayout>
          <c:xMode val="edge"/>
          <c:yMode val="edge"/>
          <c:x val="1.0620136352415878E-2"/>
          <c:y val="1.424544966937750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240081533056654"/>
          <c:y val="0.21931818752101495"/>
          <c:w val="0.65759918466943346"/>
          <c:h val="0.649290635993636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ESTABPSTARIA!$G$10</c:f>
              <c:strCache>
                <c:ptCount val="1"/>
                <c:pt idx="0">
                  <c:v>OPERACIONES CORRIENTES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D5E-4A97-A025-9C9354FE62E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D5E-4A97-A025-9C9354FE62EE}"/>
              </c:ext>
            </c:extLst>
          </c:dPt>
          <c:cat>
            <c:strRef>
              <c:f>ESTABPSTARIA!$F$11:$F$12</c:f>
              <c:strCache>
                <c:ptCount val="2"/>
                <c:pt idx="0">
                  <c:v>INGRESOS</c:v>
                </c:pt>
                <c:pt idx="1">
                  <c:v>GASTOS</c:v>
                </c:pt>
              </c:strCache>
            </c:strRef>
          </c:cat>
          <c:val>
            <c:numRef>
              <c:f>ESTABPSTARIA!$G$11:$G$12</c:f>
              <c:numCache>
                <c:formatCode>#,##0.00</c:formatCode>
                <c:ptCount val="2"/>
                <c:pt idx="0">
                  <c:v>100045668.97</c:v>
                </c:pt>
                <c:pt idx="1">
                  <c:v>95729031.230000004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5E-4A97-A025-9C9354FE62EE}"/>
            </c:ext>
          </c:extLst>
        </c:ser>
        <c:ser>
          <c:idx val="1"/>
          <c:order val="1"/>
          <c:tx>
            <c:strRef>
              <c:f>ESTABPSTARIA!$H$10</c:f>
              <c:strCache>
                <c:ptCount val="1"/>
                <c:pt idx="0">
                  <c:v>OPERACIONES DE CAPITAL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ESTABPSTARIA!$F$11:$F$12</c:f>
              <c:strCache>
                <c:ptCount val="2"/>
                <c:pt idx="0">
                  <c:v>INGRESOS</c:v>
                </c:pt>
                <c:pt idx="1">
                  <c:v>GASTOS</c:v>
                </c:pt>
              </c:strCache>
            </c:strRef>
          </c:cat>
          <c:val>
            <c:numRef>
              <c:f>ESTABPSTARIA!$H$11:$H$12</c:f>
              <c:numCache>
                <c:formatCode>#,##0.00</c:formatCode>
                <c:ptCount val="2"/>
                <c:pt idx="0">
                  <c:v>2831100</c:v>
                </c:pt>
                <c:pt idx="1">
                  <c:v>7128322.1500000004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5E-4A97-A025-9C9354FE6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70236128"/>
        <c:axId val="70236688"/>
        <c:axId val="0"/>
      </c:bar3DChart>
      <c:catAx>
        <c:axId val="7023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0236688"/>
        <c:crosses val="autoZero"/>
        <c:auto val="1"/>
        <c:lblAlgn val="ctr"/>
        <c:lblOffset val="100"/>
        <c:noMultiLvlLbl val="0"/>
      </c:catAx>
      <c:valAx>
        <c:axId val="70236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Euros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0236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800" b="1" i="0" u="none" strike="noStrike" baseline="0">
                <a:solidFill>
                  <a:srgbClr val="969696"/>
                </a:solidFill>
                <a:latin typeface="Calibri"/>
                <a:cs typeface="Calibri"/>
              </a:rPr>
              <a:t>Superávit Operaciones no Financieras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1800" b="1" i="0" u="none" strike="noStrike" baseline="0">
                <a:solidFill>
                  <a:srgbClr val="99CCFF"/>
                </a:solidFill>
                <a:latin typeface="Calibri"/>
                <a:cs typeface="Calibri"/>
              </a:rPr>
              <a:t>Presupuesto 2020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 sz="1800" b="1" i="0" u="none" strike="noStrike" baseline="0">
              <a:solidFill>
                <a:srgbClr val="99CCFF"/>
              </a:solidFill>
              <a:latin typeface="Calibri"/>
              <a:cs typeface="Calibri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501146739450586"/>
          <c:y val="0.18628832298385273"/>
          <c:w val="0.7224539046085573"/>
          <c:h val="0.639450814250678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ESTABPSTARIA!$C$11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ESTABPSTARIA!$F$11:$F$12</c:f>
              <c:strCache>
                <c:ptCount val="2"/>
                <c:pt idx="0">
                  <c:v>INGRESOS</c:v>
                </c:pt>
                <c:pt idx="1">
                  <c:v>GASTOS</c:v>
                </c:pt>
              </c:strCache>
            </c:strRef>
          </c:cat>
          <c:val>
            <c:numRef>
              <c:f>ESTABPSTARIA!$I$11:$I$12</c:f>
              <c:numCache>
                <c:formatCode>#,##0.00</c:formatCode>
                <c:ptCount val="2"/>
                <c:pt idx="0">
                  <c:v>102876768.97</c:v>
                </c:pt>
                <c:pt idx="1">
                  <c:v>102857353.38000001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3-4B63-9E8A-1A2D06743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70239488"/>
        <c:axId val="70240048"/>
      </c:barChart>
      <c:catAx>
        <c:axId val="702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0240048"/>
        <c:crosses val="autoZero"/>
        <c:auto val="1"/>
        <c:lblAlgn val="ctr"/>
        <c:lblOffset val="100"/>
        <c:noMultiLvlLbl val="0"/>
      </c:catAx>
      <c:valAx>
        <c:axId val="70240048"/>
        <c:scaling>
          <c:orientation val="minMax"/>
          <c:min val="6000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/>
                  <a:t>Euros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#,##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70239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4853349627818"/>
          <c:y val="0.19196742145701551"/>
          <c:w val="0.36085646916424491"/>
          <c:h val="0.5733065837651978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3EE-47B0-BC56-3B298B4B10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3EE-47B0-BC56-3B298B4B10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EE-47B0-BC56-3B298B4B10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3EE-47B0-BC56-3B298B4B10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3EE-47B0-BC56-3B298B4B10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3EE-47B0-BC56-3B298B4B10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3EE-47B0-BC56-3B298B4B103C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3EE-47B0-BC56-3B298B4B103C}"/>
              </c:ext>
            </c:extLst>
          </c:dPt>
          <c:dLbls>
            <c:dLbl>
              <c:idx val="0"/>
              <c:layout>
                <c:manualLayout>
                  <c:x val="8.5245157945413472E-2"/>
                  <c:y val="-0.291936398842088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EE-47B0-BC56-3B298B4B103C}"/>
                </c:ext>
              </c:extLst>
            </c:dLbl>
            <c:dLbl>
              <c:idx val="1"/>
              <c:layout>
                <c:manualLayout>
                  <c:x val="-9.926073028922712E-2"/>
                  <c:y val="0.333537685481056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EE-47B0-BC56-3B298B4B103C}"/>
                </c:ext>
              </c:extLst>
            </c:dLbl>
            <c:dLbl>
              <c:idx val="2"/>
              <c:layout>
                <c:manualLayout>
                  <c:x val="-0.11209448950116653"/>
                  <c:y val="0.168927533010500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EE-47B0-BC56-3B298B4B103C}"/>
                </c:ext>
              </c:extLst>
            </c:dLbl>
            <c:dLbl>
              <c:idx val="3"/>
              <c:layout>
                <c:manualLayout>
                  <c:x val="-0.12424638003184832"/>
                  <c:y val="3.52810285116220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EE-47B0-BC56-3B298B4B103C}"/>
                </c:ext>
              </c:extLst>
            </c:dLbl>
            <c:dLbl>
              <c:idx val="4"/>
              <c:layout>
                <c:manualLayout>
                  <c:x val="-0.12784054086582972"/>
                  <c:y val="-6.79026473564214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EE-47B0-BC56-3B298B4B103C}"/>
                </c:ext>
              </c:extLst>
            </c:dLbl>
            <c:dLbl>
              <c:idx val="5"/>
              <c:layout>
                <c:manualLayout>
                  <c:x val="-1.2673476095248703E-2"/>
                  <c:y val="-7.87992409053966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EE-47B0-BC56-3B298B4B103C}"/>
                </c:ext>
              </c:extLst>
            </c:dLbl>
            <c:dLbl>
              <c:idx val="6"/>
              <c:layout>
                <c:manualLayout>
                  <c:x val="0.11301267451764613"/>
                  <c:y val="-2.00011913323773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EE-47B0-BC56-3B298B4B103C}"/>
                </c:ext>
              </c:extLst>
            </c:dLbl>
            <c:dLbl>
              <c:idx val="7"/>
              <c:layout>
                <c:manualLayout>
                  <c:x val="0.26874994213605896"/>
                  <c:y val="-2.15779077405022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EE-47B0-BC56-3B298B4B10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'Hoja2 (2)'!$Y$3:$AF$3</c:f>
              <c:strCache>
                <c:ptCount val="8"/>
                <c:pt idx="0">
                  <c:v>FINANCIACIÓN BÁSICA</c:v>
                </c:pt>
                <c:pt idx="1">
                  <c:v>FINANCIACIÓN PATRIMONIAL</c:v>
                </c:pt>
                <c:pt idx="2">
                  <c:v>FINANCIACIÓN SERVICIOS ESPECÍFICOS</c:v>
                </c:pt>
                <c:pt idx="3">
                  <c:v>FINANCIACIÓN FINANCIEROS</c:v>
                </c:pt>
                <c:pt idx="4">
                  <c:v>FINANCIACIÓN ENCOMIENDA</c:v>
                </c:pt>
                <c:pt idx="5">
                  <c:v>FINANCIACIÓN AFECTADA</c:v>
                </c:pt>
                <c:pt idx="6">
                  <c:v>FINANCIACIÓN DEUDA</c:v>
                </c:pt>
                <c:pt idx="7">
                  <c:v>FINANCIACIÓN REMANENTES</c:v>
                </c:pt>
              </c:strCache>
            </c:strRef>
          </c:cat>
          <c:val>
            <c:numRef>
              <c:f>'Hoja2 (2)'!$Y$634:$AF$634</c:f>
              <c:numCache>
                <c:formatCode>_-* #,##0\ _€_-;\-* #,##0\ _€_-;_-* "-"??\ _€_-;_-@_-</c:formatCode>
                <c:ptCount val="8"/>
                <c:pt idx="0">
                  <c:v>81446212.160000041</c:v>
                </c:pt>
                <c:pt idx="1">
                  <c:v>7000</c:v>
                </c:pt>
                <c:pt idx="2">
                  <c:v>3234036.6199999996</c:v>
                </c:pt>
                <c:pt idx="3">
                  <c:v>3505889.17</c:v>
                </c:pt>
                <c:pt idx="4">
                  <c:v>1693296</c:v>
                </c:pt>
                <c:pt idx="5">
                  <c:v>5090334.09</c:v>
                </c:pt>
                <c:pt idx="6">
                  <c:v>7900000</c:v>
                </c:pt>
                <c:pt idx="7">
                  <c:v>3267209.64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EE-47B0-BC56-3B298B4B103C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157756281050082E-4"/>
          <c:y val="0.85704973759114922"/>
          <c:w val="0.9995568448743789"/>
          <c:h val="0.14295026240885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2A41A-D74E-4F26-B88A-E6471AF7F16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9AA25BA-75BF-4094-B17D-C57A837DAB21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Línea</a:t>
          </a:r>
          <a:endParaRPr lang="es-ES" sz="1800" b="1" dirty="0">
            <a:solidFill>
              <a:srgbClr val="669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12469A-4147-43D0-B77B-B3E7A3BF6BC1}" type="parTrans" cxnId="{C72B5847-CB9F-46EA-A376-BFFBF1F71B45}">
      <dgm:prSet/>
      <dgm:spPr/>
      <dgm:t>
        <a:bodyPr/>
        <a:lstStyle/>
        <a:p>
          <a:endParaRPr lang="es-ES"/>
        </a:p>
      </dgm:t>
    </dgm:pt>
    <dgm:pt modelId="{1BBD57AE-4BEE-422D-BEB2-0927DAD0E5F7}" type="sibTrans" cxnId="{C72B5847-CB9F-46EA-A376-BFFBF1F71B45}">
      <dgm:prSet/>
      <dgm:spPr/>
      <dgm:t>
        <a:bodyPr/>
        <a:lstStyle/>
        <a:p>
          <a:endParaRPr lang="es-ES"/>
        </a:p>
      </dgm:t>
    </dgm:pt>
    <dgm:pt modelId="{5268F050-5C5A-468B-A737-4ECE6805C3A3}">
      <dgm:prSet phldrT="[Texto]"/>
      <dgm:spPr/>
      <dgm:t>
        <a:bodyPr/>
        <a:lstStyle/>
        <a:p>
          <a:r>
            <a:rPr lang="es-ES" b="0" i="0" u="none" dirty="0" smtClean="0"/>
            <a:t>INTERESES DE PRÉSTAMOS Y ANTICIPOS POR EL PLAN PLURIANUAL DE INVERSIONES (BEI)</a:t>
          </a:r>
          <a:endParaRPr lang="es-ES" dirty="0"/>
        </a:p>
      </dgm:t>
    </dgm:pt>
    <dgm:pt modelId="{4B0A4681-2853-434F-A0A5-914D43CCB653}" type="parTrans" cxnId="{1AB9F61D-3907-4756-9C75-B00227945301}">
      <dgm:prSet/>
      <dgm:spPr/>
      <dgm:t>
        <a:bodyPr/>
        <a:lstStyle/>
        <a:p>
          <a:endParaRPr lang="es-ES"/>
        </a:p>
      </dgm:t>
    </dgm:pt>
    <dgm:pt modelId="{6A284F04-9D03-4940-A1AE-55C27FA07202}" type="sibTrans" cxnId="{1AB9F61D-3907-4756-9C75-B00227945301}">
      <dgm:prSet/>
      <dgm:spPr/>
      <dgm:t>
        <a:bodyPr/>
        <a:lstStyle/>
        <a:p>
          <a:endParaRPr lang="es-ES"/>
        </a:p>
      </dgm:t>
    </dgm:pt>
    <dgm:pt modelId="{D2B1674C-A41E-4563-B559-1DD6C469BC19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6699FF"/>
              </a:solidFill>
              <a:effectLst/>
            </a:rPr>
            <a:t>Variación </a:t>
          </a:r>
        </a:p>
        <a:p>
          <a:r>
            <a:rPr lang="es-ES" sz="1800" b="1" dirty="0" smtClean="0">
              <a:solidFill>
                <a:srgbClr val="6699FF"/>
              </a:solidFill>
              <a:effectLst/>
            </a:rPr>
            <a:t>(2020-2019</a:t>
          </a:r>
          <a:r>
            <a:rPr lang="es-ES" sz="1300" b="1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" sz="1300" b="1" dirty="0">
            <a:solidFill>
              <a:srgbClr val="669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1817C6-CD4E-47C2-A883-3571E67F8762}" type="parTrans" cxnId="{8283EC4A-999D-4945-ACFE-275FFFF4F132}">
      <dgm:prSet/>
      <dgm:spPr/>
      <dgm:t>
        <a:bodyPr/>
        <a:lstStyle/>
        <a:p>
          <a:endParaRPr lang="es-ES"/>
        </a:p>
      </dgm:t>
    </dgm:pt>
    <dgm:pt modelId="{3B90AD2B-8D39-44DE-A70B-FCA964CABFA3}" type="sibTrans" cxnId="{8283EC4A-999D-4945-ACFE-275FFFF4F132}">
      <dgm:prSet/>
      <dgm:spPr/>
      <dgm:t>
        <a:bodyPr/>
        <a:lstStyle/>
        <a:p>
          <a:endParaRPr lang="es-ES"/>
        </a:p>
      </dgm:t>
    </dgm:pt>
    <dgm:pt modelId="{798C4925-4693-4EB0-9417-D1C6AB78FDA5}">
      <dgm:prSet/>
      <dgm:spPr/>
      <dgm:t>
        <a:bodyPr/>
        <a:lstStyle/>
        <a:p>
          <a:r>
            <a:rPr lang="es-ES" b="0" i="0" u="none" smtClean="0"/>
            <a:t>INTERESES OPERACIONES CONFIRMING</a:t>
          </a:r>
          <a:endParaRPr lang="es-ES"/>
        </a:p>
      </dgm:t>
    </dgm:pt>
    <dgm:pt modelId="{04E08330-CB0E-4A70-AA4F-56C37EDB5B51}" type="parTrans" cxnId="{E4A62E98-27C6-41F8-B7A3-94B1CC870D51}">
      <dgm:prSet/>
      <dgm:spPr/>
      <dgm:t>
        <a:bodyPr/>
        <a:lstStyle/>
        <a:p>
          <a:endParaRPr lang="es-ES"/>
        </a:p>
      </dgm:t>
    </dgm:pt>
    <dgm:pt modelId="{292D6842-A6C3-4CB3-95A6-E8E0F3DA0E6E}" type="sibTrans" cxnId="{E4A62E98-27C6-41F8-B7A3-94B1CC870D51}">
      <dgm:prSet/>
      <dgm:spPr/>
      <dgm:t>
        <a:bodyPr/>
        <a:lstStyle/>
        <a:p>
          <a:endParaRPr lang="es-ES"/>
        </a:p>
      </dgm:t>
    </dgm:pt>
    <dgm:pt modelId="{C91CACB9-6D2B-4918-9AC6-62AB6F20A8B5}">
      <dgm:prSet custT="1"/>
      <dgm:spPr/>
      <dgm:t>
        <a:bodyPr/>
        <a:lstStyle/>
        <a:p>
          <a:r>
            <a:rPr lang="es-ES" sz="5400" b="0" i="0" u="none" dirty="0" smtClean="0"/>
            <a:t>-38%</a:t>
          </a:r>
          <a:endParaRPr lang="es-ES" sz="5400" dirty="0"/>
        </a:p>
      </dgm:t>
    </dgm:pt>
    <dgm:pt modelId="{EB967199-F8E8-4597-A651-8390FCD3AB50}" type="parTrans" cxnId="{FE9C3B3E-8998-4591-AEF5-14962C47DF84}">
      <dgm:prSet/>
      <dgm:spPr/>
      <dgm:t>
        <a:bodyPr/>
        <a:lstStyle/>
        <a:p>
          <a:endParaRPr lang="es-ES"/>
        </a:p>
      </dgm:t>
    </dgm:pt>
    <dgm:pt modelId="{B494F4AD-C526-428B-A56F-8E85E13B36BE}" type="sibTrans" cxnId="{FE9C3B3E-8998-4591-AEF5-14962C47DF84}">
      <dgm:prSet/>
      <dgm:spPr/>
      <dgm:t>
        <a:bodyPr/>
        <a:lstStyle/>
        <a:p>
          <a:endParaRPr lang="es-ES"/>
        </a:p>
      </dgm:t>
    </dgm:pt>
    <dgm:pt modelId="{15DC110F-427B-4103-834D-48E20A5B5A94}" type="pres">
      <dgm:prSet presAssocID="{F912A41A-D74E-4F26-B88A-E6471AF7F1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642025D-FD46-401D-A8D2-83AA89B896B2}" type="pres">
      <dgm:prSet presAssocID="{59AA25BA-75BF-4094-B17D-C57A837DAB21}" presName="compNode" presStyleCnt="0"/>
      <dgm:spPr/>
    </dgm:pt>
    <dgm:pt modelId="{664AA1E0-25B1-4A9B-9FAE-3B8335CB5D32}" type="pres">
      <dgm:prSet presAssocID="{59AA25BA-75BF-4094-B17D-C57A837DAB21}" presName="aNode" presStyleLbl="bgShp" presStyleIdx="0" presStyleCnt="2"/>
      <dgm:spPr/>
      <dgm:t>
        <a:bodyPr/>
        <a:lstStyle/>
        <a:p>
          <a:endParaRPr lang="es-ES"/>
        </a:p>
      </dgm:t>
    </dgm:pt>
    <dgm:pt modelId="{30609941-C095-4AE9-8ABE-FC4541D88DF7}" type="pres">
      <dgm:prSet presAssocID="{59AA25BA-75BF-4094-B17D-C57A837DAB21}" presName="textNode" presStyleLbl="bgShp" presStyleIdx="0" presStyleCnt="2"/>
      <dgm:spPr/>
      <dgm:t>
        <a:bodyPr/>
        <a:lstStyle/>
        <a:p>
          <a:endParaRPr lang="es-ES"/>
        </a:p>
      </dgm:t>
    </dgm:pt>
    <dgm:pt modelId="{5BB99E83-E2F6-4354-9017-6E6B7E02C86A}" type="pres">
      <dgm:prSet presAssocID="{59AA25BA-75BF-4094-B17D-C57A837DAB21}" presName="compChildNode" presStyleCnt="0"/>
      <dgm:spPr/>
    </dgm:pt>
    <dgm:pt modelId="{B7BFFB58-5B04-4DEF-8132-871AACD26378}" type="pres">
      <dgm:prSet presAssocID="{59AA25BA-75BF-4094-B17D-C57A837DAB21}" presName="theInnerList" presStyleCnt="0"/>
      <dgm:spPr/>
    </dgm:pt>
    <dgm:pt modelId="{119E26E4-AFFE-4DA0-95D5-9FFA61C33A19}" type="pres">
      <dgm:prSet presAssocID="{5268F050-5C5A-468B-A737-4ECE6805C3A3}" presName="childNode" presStyleLbl="node1" presStyleIdx="0" presStyleCnt="3" custLinFactNeighborX="445" custLinFactNeighborY="-964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CA99E6-5F24-412C-972D-0D3C3196A2CB}" type="pres">
      <dgm:prSet presAssocID="{5268F050-5C5A-468B-A737-4ECE6805C3A3}" presName="aSpace2" presStyleCnt="0"/>
      <dgm:spPr/>
    </dgm:pt>
    <dgm:pt modelId="{D5CF4FE5-993F-4D61-92E1-688DDB5DF8D4}" type="pres">
      <dgm:prSet presAssocID="{798C4925-4693-4EB0-9417-D1C6AB78FDA5}" presName="childNode" presStyleLbl="node1" presStyleIdx="1" presStyleCnt="3" custLinFactY="-1837" custLinFactNeighborX="44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D5C024-40FF-4E5F-9137-19140837B337}" type="pres">
      <dgm:prSet presAssocID="{59AA25BA-75BF-4094-B17D-C57A837DAB21}" presName="aSpace" presStyleCnt="0"/>
      <dgm:spPr/>
    </dgm:pt>
    <dgm:pt modelId="{1232927B-8037-4513-85FE-6C7AE8CEBCFC}" type="pres">
      <dgm:prSet presAssocID="{D2B1674C-A41E-4563-B559-1DD6C469BC19}" presName="compNode" presStyleCnt="0"/>
      <dgm:spPr/>
    </dgm:pt>
    <dgm:pt modelId="{98BD0A57-7C05-46F4-91F0-E4AD43086221}" type="pres">
      <dgm:prSet presAssocID="{D2B1674C-A41E-4563-B559-1DD6C469BC19}" presName="aNode" presStyleLbl="bgShp" presStyleIdx="1" presStyleCnt="2" custScaleX="51413"/>
      <dgm:spPr/>
      <dgm:t>
        <a:bodyPr/>
        <a:lstStyle/>
        <a:p>
          <a:endParaRPr lang="es-ES"/>
        </a:p>
      </dgm:t>
    </dgm:pt>
    <dgm:pt modelId="{5D5E1B21-B940-4246-B07B-2AD9B25170F4}" type="pres">
      <dgm:prSet presAssocID="{D2B1674C-A41E-4563-B559-1DD6C469BC19}" presName="textNode" presStyleLbl="bgShp" presStyleIdx="1" presStyleCnt="2"/>
      <dgm:spPr/>
      <dgm:t>
        <a:bodyPr/>
        <a:lstStyle/>
        <a:p>
          <a:endParaRPr lang="es-ES"/>
        </a:p>
      </dgm:t>
    </dgm:pt>
    <dgm:pt modelId="{57EFE5CB-7CE9-471A-8301-CCA57CF8CB9F}" type="pres">
      <dgm:prSet presAssocID="{D2B1674C-A41E-4563-B559-1DD6C469BC19}" presName="compChildNode" presStyleCnt="0"/>
      <dgm:spPr/>
    </dgm:pt>
    <dgm:pt modelId="{E3EADAFC-2B01-4CE9-9B19-31C990128C32}" type="pres">
      <dgm:prSet presAssocID="{D2B1674C-A41E-4563-B559-1DD6C469BC19}" presName="theInnerList" presStyleCnt="0"/>
      <dgm:spPr/>
    </dgm:pt>
    <dgm:pt modelId="{8C50563A-E938-4020-8BEF-3CB0B631C37F}" type="pres">
      <dgm:prSet presAssocID="{C91CACB9-6D2B-4918-9AC6-62AB6F20A8B5}" presName="childNode" presStyleLbl="node1" presStyleIdx="2" presStyleCnt="3" custScaleX="44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ECE0007-0B5C-47EE-82D6-484A5A6381F9}" type="presOf" srcId="{D2B1674C-A41E-4563-B559-1DD6C469BC19}" destId="{98BD0A57-7C05-46F4-91F0-E4AD43086221}" srcOrd="0" destOrd="0" presId="urn:microsoft.com/office/officeart/2005/8/layout/lProcess2"/>
    <dgm:cxn modelId="{656D3D40-52FB-4A31-B7BF-88D25A01C87F}" type="presOf" srcId="{C91CACB9-6D2B-4918-9AC6-62AB6F20A8B5}" destId="{8C50563A-E938-4020-8BEF-3CB0B631C37F}" srcOrd="0" destOrd="0" presId="urn:microsoft.com/office/officeart/2005/8/layout/lProcess2"/>
    <dgm:cxn modelId="{84C9B54A-EE20-4519-AEF0-7071D8D11370}" type="presOf" srcId="{798C4925-4693-4EB0-9417-D1C6AB78FDA5}" destId="{D5CF4FE5-993F-4D61-92E1-688DDB5DF8D4}" srcOrd="0" destOrd="0" presId="urn:microsoft.com/office/officeart/2005/8/layout/lProcess2"/>
    <dgm:cxn modelId="{8283EC4A-999D-4945-ACFE-275FFFF4F132}" srcId="{F912A41A-D74E-4F26-B88A-E6471AF7F16C}" destId="{D2B1674C-A41E-4563-B559-1DD6C469BC19}" srcOrd="1" destOrd="0" parTransId="{331817C6-CD4E-47C2-A883-3571E67F8762}" sibTransId="{3B90AD2B-8D39-44DE-A70B-FCA964CABFA3}"/>
    <dgm:cxn modelId="{DFBEEBB3-2A67-4AB1-B68C-BA1CABA4595F}" type="presOf" srcId="{5268F050-5C5A-468B-A737-4ECE6805C3A3}" destId="{119E26E4-AFFE-4DA0-95D5-9FFA61C33A19}" srcOrd="0" destOrd="0" presId="urn:microsoft.com/office/officeart/2005/8/layout/lProcess2"/>
    <dgm:cxn modelId="{3D71A004-AA10-45BF-B09A-E9AE8AE6A1F0}" type="presOf" srcId="{D2B1674C-A41E-4563-B559-1DD6C469BC19}" destId="{5D5E1B21-B940-4246-B07B-2AD9B25170F4}" srcOrd="1" destOrd="0" presId="urn:microsoft.com/office/officeart/2005/8/layout/lProcess2"/>
    <dgm:cxn modelId="{34BA8A6C-195C-46B6-A1A4-56DD0DCC3566}" type="presOf" srcId="{59AA25BA-75BF-4094-B17D-C57A837DAB21}" destId="{664AA1E0-25B1-4A9B-9FAE-3B8335CB5D32}" srcOrd="0" destOrd="0" presId="urn:microsoft.com/office/officeart/2005/8/layout/lProcess2"/>
    <dgm:cxn modelId="{69EC1A22-0F7A-49D7-9C7C-602AD72E5100}" type="presOf" srcId="{59AA25BA-75BF-4094-B17D-C57A837DAB21}" destId="{30609941-C095-4AE9-8ABE-FC4541D88DF7}" srcOrd="1" destOrd="0" presId="urn:microsoft.com/office/officeart/2005/8/layout/lProcess2"/>
    <dgm:cxn modelId="{E4A62E98-27C6-41F8-B7A3-94B1CC870D51}" srcId="{59AA25BA-75BF-4094-B17D-C57A837DAB21}" destId="{798C4925-4693-4EB0-9417-D1C6AB78FDA5}" srcOrd="1" destOrd="0" parTransId="{04E08330-CB0E-4A70-AA4F-56C37EDB5B51}" sibTransId="{292D6842-A6C3-4CB3-95A6-E8E0F3DA0E6E}"/>
    <dgm:cxn modelId="{FE9C3B3E-8998-4591-AEF5-14962C47DF84}" srcId="{D2B1674C-A41E-4563-B559-1DD6C469BC19}" destId="{C91CACB9-6D2B-4918-9AC6-62AB6F20A8B5}" srcOrd="0" destOrd="0" parTransId="{EB967199-F8E8-4597-A651-8390FCD3AB50}" sibTransId="{B494F4AD-C526-428B-A56F-8E85E13B36BE}"/>
    <dgm:cxn modelId="{1AB9F61D-3907-4756-9C75-B00227945301}" srcId="{59AA25BA-75BF-4094-B17D-C57A837DAB21}" destId="{5268F050-5C5A-468B-A737-4ECE6805C3A3}" srcOrd="0" destOrd="0" parTransId="{4B0A4681-2853-434F-A0A5-914D43CCB653}" sibTransId="{6A284F04-9D03-4940-A1AE-55C27FA07202}"/>
    <dgm:cxn modelId="{C72B5847-CB9F-46EA-A376-BFFBF1F71B45}" srcId="{F912A41A-D74E-4F26-B88A-E6471AF7F16C}" destId="{59AA25BA-75BF-4094-B17D-C57A837DAB21}" srcOrd="0" destOrd="0" parTransId="{7912469A-4147-43D0-B77B-B3E7A3BF6BC1}" sibTransId="{1BBD57AE-4BEE-422D-BEB2-0927DAD0E5F7}"/>
    <dgm:cxn modelId="{6C277FEB-3D2F-4126-8A38-91BC3AB1B6E3}" type="presOf" srcId="{F912A41A-D74E-4F26-B88A-E6471AF7F16C}" destId="{15DC110F-427B-4103-834D-48E20A5B5A94}" srcOrd="0" destOrd="0" presId="urn:microsoft.com/office/officeart/2005/8/layout/lProcess2"/>
    <dgm:cxn modelId="{AD6596F0-04D8-4018-AAF9-137A6A534BD3}" type="presParOf" srcId="{15DC110F-427B-4103-834D-48E20A5B5A94}" destId="{6642025D-FD46-401D-A8D2-83AA89B896B2}" srcOrd="0" destOrd="0" presId="urn:microsoft.com/office/officeart/2005/8/layout/lProcess2"/>
    <dgm:cxn modelId="{BAA7926A-F5C5-42D3-A528-64C0A1221F6D}" type="presParOf" srcId="{6642025D-FD46-401D-A8D2-83AA89B896B2}" destId="{664AA1E0-25B1-4A9B-9FAE-3B8335CB5D32}" srcOrd="0" destOrd="0" presId="urn:microsoft.com/office/officeart/2005/8/layout/lProcess2"/>
    <dgm:cxn modelId="{E0C24238-F796-4A67-92A2-FE216115D617}" type="presParOf" srcId="{6642025D-FD46-401D-A8D2-83AA89B896B2}" destId="{30609941-C095-4AE9-8ABE-FC4541D88DF7}" srcOrd="1" destOrd="0" presId="urn:microsoft.com/office/officeart/2005/8/layout/lProcess2"/>
    <dgm:cxn modelId="{350A3C76-702C-438A-BC96-D6A2728D3984}" type="presParOf" srcId="{6642025D-FD46-401D-A8D2-83AA89B896B2}" destId="{5BB99E83-E2F6-4354-9017-6E6B7E02C86A}" srcOrd="2" destOrd="0" presId="urn:microsoft.com/office/officeart/2005/8/layout/lProcess2"/>
    <dgm:cxn modelId="{372D7F36-F8AF-49A7-85E6-7860836FF73F}" type="presParOf" srcId="{5BB99E83-E2F6-4354-9017-6E6B7E02C86A}" destId="{B7BFFB58-5B04-4DEF-8132-871AACD26378}" srcOrd="0" destOrd="0" presId="urn:microsoft.com/office/officeart/2005/8/layout/lProcess2"/>
    <dgm:cxn modelId="{82B40033-C3A3-49AC-9911-7C39049F514B}" type="presParOf" srcId="{B7BFFB58-5B04-4DEF-8132-871AACD26378}" destId="{119E26E4-AFFE-4DA0-95D5-9FFA61C33A19}" srcOrd="0" destOrd="0" presId="urn:microsoft.com/office/officeart/2005/8/layout/lProcess2"/>
    <dgm:cxn modelId="{3B1EAAA7-F563-4B87-BEF2-082DF37CD63C}" type="presParOf" srcId="{B7BFFB58-5B04-4DEF-8132-871AACD26378}" destId="{0ECA99E6-5F24-412C-972D-0D3C3196A2CB}" srcOrd="1" destOrd="0" presId="urn:microsoft.com/office/officeart/2005/8/layout/lProcess2"/>
    <dgm:cxn modelId="{C64E608F-CADB-4E8A-84A8-7573199B51CC}" type="presParOf" srcId="{B7BFFB58-5B04-4DEF-8132-871AACD26378}" destId="{D5CF4FE5-993F-4D61-92E1-688DDB5DF8D4}" srcOrd="2" destOrd="0" presId="urn:microsoft.com/office/officeart/2005/8/layout/lProcess2"/>
    <dgm:cxn modelId="{B0DA9BB4-A6FC-48EC-A306-2042BA9D1860}" type="presParOf" srcId="{15DC110F-427B-4103-834D-48E20A5B5A94}" destId="{C0D5C024-40FF-4E5F-9137-19140837B337}" srcOrd="1" destOrd="0" presId="urn:microsoft.com/office/officeart/2005/8/layout/lProcess2"/>
    <dgm:cxn modelId="{37A58836-37D8-4B4F-B613-D0C4B4E48570}" type="presParOf" srcId="{15DC110F-427B-4103-834D-48E20A5B5A94}" destId="{1232927B-8037-4513-85FE-6C7AE8CEBCFC}" srcOrd="2" destOrd="0" presId="urn:microsoft.com/office/officeart/2005/8/layout/lProcess2"/>
    <dgm:cxn modelId="{77533517-6AB2-4DDE-B14A-F2CB58808231}" type="presParOf" srcId="{1232927B-8037-4513-85FE-6C7AE8CEBCFC}" destId="{98BD0A57-7C05-46F4-91F0-E4AD43086221}" srcOrd="0" destOrd="0" presId="urn:microsoft.com/office/officeart/2005/8/layout/lProcess2"/>
    <dgm:cxn modelId="{C6E121B7-C22D-4DD3-9C71-5B1242B2F2CC}" type="presParOf" srcId="{1232927B-8037-4513-85FE-6C7AE8CEBCFC}" destId="{5D5E1B21-B940-4246-B07B-2AD9B25170F4}" srcOrd="1" destOrd="0" presId="urn:microsoft.com/office/officeart/2005/8/layout/lProcess2"/>
    <dgm:cxn modelId="{16E8DB9F-09B7-4AAE-88FC-40A1EB7763E9}" type="presParOf" srcId="{1232927B-8037-4513-85FE-6C7AE8CEBCFC}" destId="{57EFE5CB-7CE9-471A-8301-CCA57CF8CB9F}" srcOrd="2" destOrd="0" presId="urn:microsoft.com/office/officeart/2005/8/layout/lProcess2"/>
    <dgm:cxn modelId="{B7406BED-18D7-4032-9886-469FCFE37A0E}" type="presParOf" srcId="{57EFE5CB-7CE9-471A-8301-CCA57CF8CB9F}" destId="{E3EADAFC-2B01-4CE9-9B19-31C990128C32}" srcOrd="0" destOrd="0" presId="urn:microsoft.com/office/officeart/2005/8/layout/lProcess2"/>
    <dgm:cxn modelId="{DD5A5F52-499B-4C3E-B354-BCDE7B649B5A}" type="presParOf" srcId="{E3EADAFC-2B01-4CE9-9B19-31C990128C32}" destId="{8C50563A-E938-4020-8BEF-3CB0B631C37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AA1E0-25B1-4A9B-9FAE-3B8335CB5D32}">
      <dsp:nvSpPr>
        <dsp:cNvPr id="0" name=""/>
        <dsp:cNvSpPr/>
      </dsp:nvSpPr>
      <dsp:spPr>
        <a:xfrm>
          <a:off x="2363" y="0"/>
          <a:ext cx="5072063" cy="18596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Línea</a:t>
          </a:r>
          <a:endParaRPr lang="es-ES" sz="1800" b="1" kern="1200" dirty="0">
            <a:solidFill>
              <a:srgbClr val="669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3" y="0"/>
        <a:ext cx="5072063" cy="557889"/>
      </dsp:txXfrm>
    </dsp:sp>
    <dsp:sp modelId="{119E26E4-AFFE-4DA0-95D5-9FFA61C33A19}">
      <dsp:nvSpPr>
        <dsp:cNvPr id="0" name=""/>
        <dsp:cNvSpPr/>
      </dsp:nvSpPr>
      <dsp:spPr>
        <a:xfrm>
          <a:off x="527626" y="475217"/>
          <a:ext cx="4057650" cy="56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u="none" kern="1200" dirty="0" smtClean="0"/>
            <a:t>INTERESES DE PRÉSTAMOS Y ANTICIPOS POR EL PLAN PLURIANUAL DE INVERSIONES (BEI)</a:t>
          </a:r>
          <a:endParaRPr lang="es-ES" sz="1600" kern="1200" dirty="0"/>
        </a:p>
      </dsp:txBody>
      <dsp:txXfrm>
        <a:off x="544048" y="491639"/>
        <a:ext cx="4024806" cy="527860"/>
      </dsp:txXfrm>
    </dsp:sp>
    <dsp:sp modelId="{D5CF4FE5-993F-4D61-92E1-688DDB5DF8D4}">
      <dsp:nvSpPr>
        <dsp:cNvPr id="0" name=""/>
        <dsp:cNvSpPr/>
      </dsp:nvSpPr>
      <dsp:spPr>
        <a:xfrm>
          <a:off x="527626" y="1108838"/>
          <a:ext cx="4057650" cy="56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u="none" kern="1200" smtClean="0"/>
            <a:t>INTERESES OPERACIONES CONFIRMING</a:t>
          </a:r>
          <a:endParaRPr lang="es-ES" sz="1600" kern="1200"/>
        </a:p>
      </dsp:txBody>
      <dsp:txXfrm>
        <a:off x="544048" y="1125260"/>
        <a:ext cx="4024806" cy="527860"/>
      </dsp:txXfrm>
    </dsp:sp>
    <dsp:sp modelId="{98BD0A57-7C05-46F4-91F0-E4AD43086221}">
      <dsp:nvSpPr>
        <dsp:cNvPr id="0" name=""/>
        <dsp:cNvSpPr/>
      </dsp:nvSpPr>
      <dsp:spPr>
        <a:xfrm>
          <a:off x="5454832" y="0"/>
          <a:ext cx="2607700" cy="185963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6699FF"/>
              </a:solidFill>
              <a:effectLst/>
            </a:rPr>
            <a:t>Variación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6699FF"/>
              </a:solidFill>
              <a:effectLst/>
            </a:rPr>
            <a:t>(2020-2019</a:t>
          </a:r>
          <a:r>
            <a:rPr lang="es-ES" sz="1300" b="1" kern="1200" dirty="0" smtClean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s-ES" sz="1300" b="1" kern="1200" dirty="0">
            <a:solidFill>
              <a:srgbClr val="6699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54832" y="0"/>
        <a:ext cx="2607700" cy="557889"/>
      </dsp:txXfrm>
    </dsp:sp>
    <dsp:sp modelId="{8C50563A-E938-4020-8BEF-3CB0B631C37F}">
      <dsp:nvSpPr>
        <dsp:cNvPr id="0" name=""/>
        <dsp:cNvSpPr/>
      </dsp:nvSpPr>
      <dsp:spPr>
        <a:xfrm>
          <a:off x="5855834" y="557889"/>
          <a:ext cx="1805695" cy="120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400" b="0" i="0" u="none" kern="1200" dirty="0" smtClean="0"/>
            <a:t>-38%</a:t>
          </a:r>
          <a:endParaRPr lang="es-ES" sz="5400" kern="1200" dirty="0"/>
        </a:p>
      </dsp:txBody>
      <dsp:txXfrm>
        <a:off x="5891237" y="593292"/>
        <a:ext cx="1734889" cy="1137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0.83898</cdr:x>
      <cdr:y>0.12774</cdr:y>
    </cdr:from>
    <cdr:to>
      <cdr:x>0.94529</cdr:x>
      <cdr:y>0.17786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7128792" y="550587"/>
          <a:ext cx="903263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b="1" dirty="0" smtClean="0"/>
            <a:t>INGRESOS</a:t>
          </a:r>
          <a:endParaRPr lang="es-ES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0.83777</cdr:x>
      <cdr:y>0.1118</cdr:y>
    </cdr:from>
    <cdr:to>
      <cdr:x>0.94408</cdr:x>
      <cdr:y>0.16192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7118500" y="481891"/>
          <a:ext cx="903310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b="1" dirty="0" smtClean="0"/>
            <a:t>INGRESOS</a:t>
          </a:r>
          <a:endParaRPr lang="es-ES" b="1" dirty="0"/>
        </a:p>
      </cdr:txBody>
    </cdr:sp>
  </cdr:relSizeAnchor>
  <cdr:relSizeAnchor xmlns:cdr="http://schemas.openxmlformats.org/drawingml/2006/chartDrawing">
    <cdr:from>
      <cdr:x>0.83898</cdr:x>
      <cdr:y>0.38953</cdr:y>
    </cdr:from>
    <cdr:to>
      <cdr:x>0.94529</cdr:x>
      <cdr:y>0.43965</cdr:y>
    </cdr:to>
    <cdr:sp macro="" textlink="">
      <cdr:nvSpPr>
        <cdr:cNvPr id="3" name="Rectángulo 2"/>
        <cdr:cNvSpPr/>
      </cdr:nvSpPr>
      <cdr:spPr>
        <a:xfrm xmlns:a="http://schemas.openxmlformats.org/drawingml/2006/main">
          <a:off x="7128745" y="1678911"/>
          <a:ext cx="903310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b="1" dirty="0" smtClean="0"/>
            <a:t>GASTOS</a:t>
          </a:r>
          <a:endParaRPr lang="es-ES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45" cy="495379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5379"/>
          </a:xfrm>
          <a:prstGeom prst="rect">
            <a:avLst/>
          </a:prstGeom>
        </p:spPr>
        <p:txBody>
          <a:bodyPr vert="horz" lIns="90745" tIns="45372" rIns="90745" bIns="453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E7F097-F5F4-4E95-9DFD-B380A0A7C64B}" type="datetimeFigureOut">
              <a:rPr lang="es-ES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2" rIns="90745" bIns="45372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254" y="4715630"/>
            <a:ext cx="5437168" cy="4467939"/>
          </a:xfrm>
          <a:prstGeom prst="rect">
            <a:avLst/>
          </a:prstGeom>
        </p:spPr>
        <p:txBody>
          <a:bodyPr vert="horz" lIns="90745" tIns="45372" rIns="90745" bIns="45372" rtlCol="0"/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29671"/>
            <a:ext cx="2946145" cy="496966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911" y="9429671"/>
            <a:ext cx="2946144" cy="496966"/>
          </a:xfrm>
          <a:prstGeom prst="rect">
            <a:avLst/>
          </a:prstGeom>
        </p:spPr>
        <p:txBody>
          <a:bodyPr vert="horz" lIns="90745" tIns="45372" rIns="90745" bIns="453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8D492D-D70D-4FF1-9F65-5BC8FE38D6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517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14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316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72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453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25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465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148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34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6295025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354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319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Deuda</a:t>
            </a:r>
            <a:r>
              <a:rPr lang="es-ES" baseline="0" dirty="0" smtClean="0"/>
              <a:t> Pendiente BEI: cierre 2016: 23.108.177 pendiente. Paga hasta 2022 (cuota baja en -2.200.000 en 2019, -1.200.000 2020, y -1.000.000 2021)</a:t>
            </a:r>
          </a:p>
          <a:p>
            <a:r>
              <a:rPr lang="es-ES" baseline="0" dirty="0" err="1" smtClean="0"/>
              <a:t>Pogresivamente</a:t>
            </a:r>
            <a:r>
              <a:rPr lang="es-ES" baseline="0" dirty="0" smtClean="0"/>
              <a:t> disminuirá año a año -200.000 aproximadamente.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1475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227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389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719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1672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611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5157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20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890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3687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144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609891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3317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8232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7830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57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 la titularidad del </a:t>
            </a:r>
            <a:r>
              <a:rPr lang="es-ES" dirty="0" err="1" smtClean="0"/>
              <a:t>pmo</a:t>
            </a:r>
            <a:r>
              <a:rPr lang="es-ES" dirty="0" smtClean="0"/>
              <a:t> CEI: 1,4 MILLONES EUROS</a:t>
            </a:r>
          </a:p>
          <a:p>
            <a:r>
              <a:rPr lang="es-ES" dirty="0" smtClean="0"/>
              <a:t>Construcción edificio departamental: 8,5 millones euros.</a:t>
            </a:r>
          </a:p>
          <a:p>
            <a:r>
              <a:rPr lang="es-ES" dirty="0" smtClean="0"/>
              <a:t>Reprogramación deuda histórica: 6,046 millones euros.</a:t>
            </a:r>
          </a:p>
          <a:p>
            <a:endParaRPr lang="es-ES" dirty="0"/>
          </a:p>
          <a:p>
            <a:r>
              <a:rPr lang="es-ES" dirty="0" smtClean="0"/>
              <a:t>Renuncia a intereses financieros: 4.160,198,86 euros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7502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6801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8653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9836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72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447417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Cap. 3</a:t>
            </a:r>
            <a:r>
              <a:rPr lang="es-ES" dirty="0" smtClean="0"/>
              <a:t>: pequeño incremento tasas por matriculas de grado.</a:t>
            </a:r>
          </a:p>
          <a:p>
            <a:r>
              <a:rPr lang="es-ES" dirty="0" smtClean="0"/>
              <a:t>Ligera disminución becas Ministerio.</a:t>
            </a:r>
          </a:p>
          <a:p>
            <a:r>
              <a:rPr lang="es-ES" dirty="0" smtClean="0"/>
              <a:t>Importante incremento recursos derivados de másteres y otros estudios propios.</a:t>
            </a:r>
          </a:p>
          <a:p>
            <a:r>
              <a:rPr lang="es-ES" dirty="0" smtClean="0"/>
              <a:t>Reducción compensación por </a:t>
            </a:r>
            <a:r>
              <a:rPr lang="es-ES" dirty="0" err="1" smtClean="0"/>
              <a:t>activ</a:t>
            </a:r>
            <a:r>
              <a:rPr lang="es-ES" dirty="0" smtClean="0"/>
              <a:t>. Investigación.</a:t>
            </a:r>
          </a:p>
          <a:p>
            <a:endParaRPr lang="es-ES" dirty="0"/>
          </a:p>
          <a:p>
            <a:r>
              <a:rPr lang="es-ES" b="1" dirty="0" smtClean="0"/>
              <a:t>Cap. 4: </a:t>
            </a:r>
            <a:r>
              <a:rPr lang="es-ES" dirty="0" smtClean="0"/>
              <a:t>supresión ayudas Ministerio Programa Erasmus (273,500 euros)</a:t>
            </a:r>
          </a:p>
          <a:p>
            <a:r>
              <a:rPr lang="es-ES" dirty="0" smtClean="0"/>
              <a:t>Financiación </a:t>
            </a:r>
            <a:r>
              <a:rPr lang="es-ES" dirty="0" err="1" smtClean="0"/>
              <a:t>gto</a:t>
            </a:r>
            <a:r>
              <a:rPr lang="es-ES" dirty="0" smtClean="0"/>
              <a:t> corriente GV: 6,046,000 euros</a:t>
            </a:r>
          </a:p>
          <a:p>
            <a:r>
              <a:rPr lang="es-ES" dirty="0" smtClean="0"/>
              <a:t>Financiación 44 días abono paga extra: 477,940 euros</a:t>
            </a:r>
          </a:p>
          <a:p>
            <a:endParaRPr lang="es-ES" dirty="0"/>
          </a:p>
          <a:p>
            <a:r>
              <a:rPr lang="es-ES" b="1" dirty="0" smtClean="0"/>
              <a:t>Cap. 5</a:t>
            </a:r>
            <a:r>
              <a:rPr lang="es-ES" dirty="0" smtClean="0"/>
              <a:t>: reducción al 50% de los rendimientos de los depósitos.</a:t>
            </a:r>
          </a:p>
          <a:p>
            <a:endParaRPr lang="es-ES" dirty="0"/>
          </a:p>
          <a:p>
            <a:r>
              <a:rPr lang="es-ES" b="1" dirty="0" smtClean="0"/>
              <a:t>Cap7:</a:t>
            </a:r>
            <a:r>
              <a:rPr lang="es-ES" dirty="0" smtClean="0"/>
              <a:t> Préstamo BEI + 300,000 EUROS edificio departamental.</a:t>
            </a:r>
          </a:p>
          <a:p>
            <a:endParaRPr lang="es-ES" dirty="0"/>
          </a:p>
          <a:p>
            <a:r>
              <a:rPr lang="es-ES" b="1" dirty="0" smtClean="0"/>
              <a:t>Cap. 8</a:t>
            </a:r>
            <a:r>
              <a:rPr lang="es-ES" dirty="0" smtClean="0"/>
              <a:t>: no aplicación remanentes tesorería.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51268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316405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1654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54173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28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 la titularidad del </a:t>
            </a:r>
            <a:r>
              <a:rPr lang="es-ES" dirty="0" err="1" smtClean="0"/>
              <a:t>pmo</a:t>
            </a:r>
            <a:r>
              <a:rPr lang="es-ES" dirty="0" smtClean="0"/>
              <a:t> CEI: 1,4 MILLONES EUROS</a:t>
            </a:r>
          </a:p>
          <a:p>
            <a:r>
              <a:rPr lang="es-ES" dirty="0" smtClean="0"/>
              <a:t>Construcción edificio departamental: 8,5 millones euros.</a:t>
            </a:r>
          </a:p>
          <a:p>
            <a:r>
              <a:rPr lang="es-ES" dirty="0" smtClean="0"/>
              <a:t>Reprogramación deuda histórica: 6,046 millones euros.</a:t>
            </a:r>
          </a:p>
          <a:p>
            <a:endParaRPr lang="es-ES" dirty="0"/>
          </a:p>
          <a:p>
            <a:r>
              <a:rPr lang="es-ES" dirty="0" smtClean="0"/>
              <a:t>Renuncia a intereses financieros: 4.160,198,86 euros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332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50731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520186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5114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833330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86050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14148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19435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47588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89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1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 la titularidad del </a:t>
            </a:r>
            <a:r>
              <a:rPr lang="es-ES" dirty="0" err="1" smtClean="0"/>
              <a:t>pmo</a:t>
            </a:r>
            <a:r>
              <a:rPr lang="es-ES" dirty="0" smtClean="0"/>
              <a:t> CEI: 1,4 MILLONES EUROS</a:t>
            </a:r>
          </a:p>
          <a:p>
            <a:r>
              <a:rPr lang="es-ES" dirty="0" smtClean="0"/>
              <a:t>Construcción edificio departamental: 8,5 millones euros.</a:t>
            </a:r>
          </a:p>
          <a:p>
            <a:r>
              <a:rPr lang="es-ES" dirty="0" smtClean="0"/>
              <a:t>Reprogramación deuda histórica: 6,046 millones euros.</a:t>
            </a:r>
          </a:p>
          <a:p>
            <a:endParaRPr lang="es-ES" dirty="0"/>
          </a:p>
          <a:p>
            <a:r>
              <a:rPr lang="es-ES" dirty="0" smtClean="0"/>
              <a:t>Renuncia a intereses financieros: 4.160,198,86 euros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462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 la titularidad del </a:t>
            </a:r>
            <a:r>
              <a:rPr lang="es-ES" dirty="0" err="1" smtClean="0"/>
              <a:t>pmo</a:t>
            </a:r>
            <a:r>
              <a:rPr lang="es-ES" dirty="0" smtClean="0"/>
              <a:t> CEI: 1,4 MILLONES EUROS</a:t>
            </a:r>
          </a:p>
          <a:p>
            <a:r>
              <a:rPr lang="es-ES" dirty="0" smtClean="0"/>
              <a:t>Construcción edificio departamental: 8,5 millones euros.</a:t>
            </a:r>
          </a:p>
          <a:p>
            <a:r>
              <a:rPr lang="es-ES" dirty="0" smtClean="0"/>
              <a:t>Reprogramación deuda histórica: 6,046 millones euros.</a:t>
            </a:r>
          </a:p>
          <a:p>
            <a:endParaRPr lang="es-ES" dirty="0"/>
          </a:p>
          <a:p>
            <a:r>
              <a:rPr lang="es-ES" dirty="0" smtClean="0"/>
              <a:t>Renuncia a intereses financieros: 4.160,198,86 euros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8D492D-D70D-4FF1-9F65-5BC8FE38D6E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75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59017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EEB42-DA96-495A-8302-033B673946C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5136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863C06-0694-40B0-932F-C23D6C4A4C90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22515-F585-40FE-B4D1-E9273692928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71 Imagen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154613"/>
            <a:ext cx="2184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6D504-8116-4566-9063-FCC94C05B66D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EAFF1-61A7-4953-9785-9917262201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23086-CA6C-4A66-A484-5F5ABAADC269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A1755-298F-4B7E-B2B4-171C2C5E657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F92F-023A-45F7-8565-8818E2342E4A}" type="datetimeFigureOut">
              <a:rPr lang="es-ES" smtClean="0"/>
              <a:pPr/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B41E-E3FA-4A1B-829D-5C9D970062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6C8EC-CBC7-4355-9DA2-AA770ACBEFC0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F29CE-DE19-45A3-9349-76AB9CF58A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0144E-3138-498C-86AA-8E528A2F9E13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CAA1A-0CB2-4D53-AFC0-6DB85C2CB4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A51ED-837C-40F8-A627-13B3B1E6EA68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098CE-1ABD-4608-B58F-531269720B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ABE6F-0EC6-4945-81FF-5BE8D01664FF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B0427-F08C-4346-B89D-43D8534F01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7C9A6-A327-4784-89CD-DB5C7DA32322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AEF97-289E-47F2-8A32-55F21255CED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9C2C1-8FF2-4735-A74D-560BA43564F3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D85D-B692-4793-AE4C-880D9AFB1F7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353951-6DDE-48D3-96C8-2D15F8498DB8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E6F3F-474E-4422-9036-69009DB9454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2A5BC0-A3D2-4E5F-B4C8-408E8CBEB97A}" type="datetimeFigureOut">
              <a:rPr lang="es-ES" smtClean="0"/>
              <a:pPr>
                <a:defRPr/>
              </a:pPr>
              <a:t>18/12/2019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3DB77C-FBD2-43FA-8FF6-5CC68DEC57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60 Imagen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350" y="398463"/>
            <a:ext cx="1104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6.xml"/><Relationship Id="rId7" Type="http://schemas.openxmlformats.org/officeDocument/2006/relationships/slide" Target="slide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10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slide" Target="slid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image" Target="../media/image5.png"/><Relationship Id="rId3" Type="http://schemas.openxmlformats.org/officeDocument/2006/relationships/slide" Target="slide61.xml"/><Relationship Id="rId7" Type="http://schemas.openxmlformats.org/officeDocument/2006/relationships/slide" Target="slide35.xml"/><Relationship Id="rId12" Type="http://schemas.openxmlformats.org/officeDocument/2006/relationships/slide" Target="slide6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11" Type="http://schemas.openxmlformats.org/officeDocument/2006/relationships/slide" Target="slide59.xml"/><Relationship Id="rId5" Type="http://schemas.openxmlformats.org/officeDocument/2006/relationships/slide" Target="slide29.xml"/><Relationship Id="rId10" Type="http://schemas.openxmlformats.org/officeDocument/2006/relationships/slide" Target="slide58.xml"/><Relationship Id="rId4" Type="http://schemas.openxmlformats.org/officeDocument/2006/relationships/image" Target="../media/image7.png"/><Relationship Id="rId9" Type="http://schemas.openxmlformats.org/officeDocument/2006/relationships/slide" Target="slide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12.emf"/><Relationship Id="rId4" Type="http://schemas.openxmlformats.org/officeDocument/2006/relationships/package" Target="../embeddings/Hoja_de_c_lculo_de_Microsoft_Excel.xlsx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23528" y="332656"/>
            <a:ext cx="87129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36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+mn-lt"/>
              </a:rPr>
              <a:t>Sigue la presentación en tu dispositivo </a:t>
            </a:r>
            <a:r>
              <a:rPr lang="es-ES" sz="3600" b="1" dirty="0" smtClean="0">
                <a:ln w="50800"/>
                <a:solidFill>
                  <a:srgbClr val="FF0000"/>
                </a:solidFill>
                <a:latin typeface="+mn-lt"/>
              </a:rPr>
              <a:t>Móvil</a:t>
            </a:r>
            <a:endParaRPr lang="es-ES" sz="3600" b="1" dirty="0">
              <a:ln w="50800"/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58" y="4779862"/>
            <a:ext cx="2057778" cy="199255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0750" y="1123949"/>
            <a:ext cx="5981650" cy="57902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8888" y="549275"/>
            <a:ext cx="7024687" cy="927100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Evolución</a:t>
            </a:r>
            <a:r>
              <a:rPr lang="es-ES_tradnl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2010-2020</a:t>
            </a:r>
            <a:endParaRPr lang="es-E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9700" name="1 Título"/>
          <p:cNvSpPr>
            <a:spLocks/>
          </p:cNvSpPr>
          <p:nvPr/>
        </p:nvSpPr>
        <p:spPr bwMode="auto">
          <a:xfrm>
            <a:off x="395536" y="1370372"/>
            <a:ext cx="828092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8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es-ES" sz="2800" b="1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609031"/>
              </p:ext>
            </p:extLst>
          </p:nvPr>
        </p:nvGraphicFramePr>
        <p:xfrm>
          <a:off x="251520" y="1394435"/>
          <a:ext cx="8496943" cy="431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ángulo 12"/>
          <p:cNvSpPr/>
          <p:nvPr/>
        </p:nvSpPr>
        <p:spPr>
          <a:xfrm>
            <a:off x="7380312" y="3144080"/>
            <a:ext cx="903263" cy="21602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>GASTOS</a:t>
            </a:r>
            <a:endParaRPr lang="es-ES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1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426731"/>
              </p:ext>
            </p:extLst>
          </p:nvPr>
        </p:nvGraphicFramePr>
        <p:xfrm>
          <a:off x="251520" y="1385473"/>
          <a:ext cx="8496943" cy="431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ángulo 14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8795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9656" y="449643"/>
            <a:ext cx="7024687" cy="927100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Evolución</a:t>
            </a:r>
            <a:r>
              <a:rPr lang="es-ES_tradnl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2010-2020</a:t>
            </a:r>
            <a:endParaRPr lang="es-E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graphicFrame>
        <p:nvGraphicFramePr>
          <p:cNvPr id="1945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103367"/>
              </p:ext>
            </p:extLst>
          </p:nvPr>
        </p:nvGraphicFramePr>
        <p:xfrm>
          <a:off x="422275" y="1254125"/>
          <a:ext cx="8220075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8" name="Hoja de cálculo" r:id="rId3" imgW="7575628" imgH="4527527" progId="Excel.Sheet.8">
                  <p:embed/>
                </p:oleObj>
              </mc:Choice>
              <mc:Fallback>
                <p:oleObj name="Hoja de cálculo" r:id="rId3" imgW="7575628" imgH="4527527" progId="Excel.Sheet.8">
                  <p:embed/>
                  <p:pic>
                    <p:nvPicPr>
                      <p:cNvPr id="19458" name="1 Gráfico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1254125"/>
                        <a:ext cx="8220075" cy="512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71017" y="6241747"/>
            <a:ext cx="873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): Incluye </a:t>
            </a:r>
            <a:r>
              <a:rPr lang="es-ES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Subvención Básica 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Convenio Deuda Histórica Corriente </a:t>
            </a:r>
            <a:r>
              <a:rPr lang="es-ES" sz="16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Adicional Personal </a:t>
            </a:r>
            <a:r>
              <a:rPr lang="es-ES" sz="1600" dirty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es-ES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CNEA</a:t>
            </a:r>
            <a:endParaRPr lang="es-ES" sz="1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90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332656"/>
            <a:ext cx="71294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4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Estabilidad</a:t>
            </a:r>
            <a:r>
              <a:rPr lang="es-ES_tradnl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</a:t>
            </a:r>
            <a:r>
              <a:rPr lang="es-ES_tradn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Presupuestaria</a:t>
            </a:r>
            <a:endParaRPr lang="es-ES_tradnl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165332"/>
            <a:ext cx="720080" cy="849078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796057"/>
              </p:ext>
            </p:extLst>
          </p:nvPr>
        </p:nvGraphicFramePr>
        <p:xfrm>
          <a:off x="1331640" y="1556792"/>
          <a:ext cx="6083300" cy="1971040"/>
        </p:xfrm>
        <a:graphic>
          <a:graphicData uri="http://schemas.openxmlformats.org/drawingml/2006/table">
            <a:tbl>
              <a:tblPr/>
              <a:tblGrid>
                <a:gridCol w="4660900">
                  <a:extLst>
                    <a:ext uri="{9D8B030D-6E8A-4147-A177-3AD203B41FA5}">
                      <a16:colId xmlns:a16="http://schemas.microsoft.com/office/drawing/2014/main" val="29782768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66778382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PRESUPUESTO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PRESUPUESTO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8715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INICIAL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013948"/>
                  </a:ext>
                </a:extLst>
              </a:tr>
              <a:tr h="2120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1424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Capítulo 3: </a:t>
                      </a:r>
                      <a:r>
                        <a:rPr lang="es-ES" sz="1000" b="0" i="0" u="none" strike="noStrike" dirty="0" err="1">
                          <a:effectLst/>
                          <a:latin typeface="Bookman Old Style" panose="02050604050505020204" pitchFamily="18" charset="0"/>
                        </a:rPr>
                        <a:t>Tasas,Precios</a:t>
                      </a:r>
                      <a:r>
                        <a:rPr lang="es-ES" sz="10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 Públicos y Otros 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17.988.005,09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851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Bookman Old Style" panose="02050604050505020204" pitchFamily="18" charset="0"/>
                        </a:rPr>
                        <a:t>Capítulo 4: Transferencias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81.677.663,88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37338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5: Ingresos Patrimoniales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380.000,00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3638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OPERACIONES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100.045.668,97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584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7: Transferencias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2.831.100,00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5276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OPERACIONES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2.831.100,00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5490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TOTAL 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102.876.768,97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64351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88355"/>
              </p:ext>
            </p:extLst>
          </p:nvPr>
        </p:nvGraphicFramePr>
        <p:xfrm>
          <a:off x="1320601" y="3860254"/>
          <a:ext cx="6083300" cy="2305050"/>
        </p:xfrm>
        <a:graphic>
          <a:graphicData uri="http://schemas.openxmlformats.org/drawingml/2006/table">
            <a:tbl>
              <a:tblPr/>
              <a:tblGrid>
                <a:gridCol w="4660900">
                  <a:extLst>
                    <a:ext uri="{9D8B030D-6E8A-4147-A177-3AD203B41FA5}">
                      <a16:colId xmlns:a16="http://schemas.microsoft.com/office/drawing/2014/main" val="140020384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29022916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PRESUPUESTO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PRESUPUESTO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3121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DE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INICIAL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316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GASTOS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2975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1: Gastos de Personal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64.581.903,33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7051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2: Compra de Bienes y Gts.de Funcionamiento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25.365.913,99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65878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3: Gastos Financieros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262.090,68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0567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4: Transferencias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5.519.123,23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9044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OPERACIONES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95.729.031,23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253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6: Inversiones Reales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7.100.322,15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70907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Capítulo 7: Transferencias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Bookman Old Style" panose="02050604050505020204" pitchFamily="18" charset="0"/>
                        </a:rPr>
                        <a:t>28.000,00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93377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OPERACIONES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7.128.322,15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1476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TOTAL GASTOS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Bookman Old Style" panose="02050604050505020204" pitchFamily="18" charset="0"/>
                        </a:rPr>
                        <a:t>102.857.353,38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38585"/>
                  </a:ext>
                </a:extLst>
              </a:tr>
            </a:tbl>
          </a:graphicData>
        </a:graphic>
      </p:graphicFrame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ángulo 8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2415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332656"/>
            <a:ext cx="71294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4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Estabilidad</a:t>
            </a:r>
            <a:r>
              <a:rPr lang="es-ES_tradnl" sz="44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</a:t>
            </a:r>
            <a:r>
              <a:rPr lang="es-ES_tradn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Presupuestaria</a:t>
            </a:r>
            <a:endParaRPr lang="es-ES_tradnl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0" name="2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70450"/>
              </p:ext>
            </p:extLst>
          </p:nvPr>
        </p:nvGraphicFramePr>
        <p:xfrm>
          <a:off x="251521" y="1439985"/>
          <a:ext cx="4248471" cy="4828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2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705090"/>
              </p:ext>
            </p:extLst>
          </p:nvPr>
        </p:nvGraphicFramePr>
        <p:xfrm>
          <a:off x="4751513" y="1471429"/>
          <a:ext cx="4140968" cy="476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ángulo 8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168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23528" y="3068960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rgbClr val="FF0000"/>
                </a:solidFill>
              </a:rPr>
              <a:t>3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ESTADOS DEL PRESUPUESTO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92696"/>
            <a:ext cx="1918444" cy="2262121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827584" y="2060848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rgbClr val="FF0000"/>
                </a:solidFill>
              </a:rPr>
              <a:t>3</a:t>
            </a:r>
            <a:r>
              <a:rPr lang="es-ES" sz="5400" b="1" dirty="0" smtClean="0">
                <a:ln w="50800"/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s-ES" sz="5400" b="1" dirty="0" smtClean="0">
                <a:ln w="50800"/>
                <a:solidFill>
                  <a:srgbClr val="FF0000"/>
                </a:solidFill>
              </a:rPr>
              <a:t>1</a:t>
            </a:r>
            <a:r>
              <a:rPr lang="es-ES" sz="5400" b="1" dirty="0" smtClean="0">
                <a:ln w="50800"/>
                <a:solidFill>
                  <a:schemeClr val="bg1">
                    <a:lumMod val="65000"/>
                  </a:schemeClr>
                </a:solidFill>
              </a:rPr>
              <a:t>.- ESTADO DE INGRESOS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30" y="48894"/>
            <a:ext cx="1065437" cy="1075850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856109"/>
            <a:ext cx="8784975" cy="72008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Ingresos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0" y="1909565"/>
            <a:ext cx="877572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III. Tasas, Precios Públicos y otros Ingresos.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Presupuestación prudente de los ingresos por tasas según créditos matriculados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Reducción Precios Matrículas, compensados con Ayuda Directa a Universidad por Estudiantes de primera matrícula (</a:t>
            </a:r>
            <a:r>
              <a:rPr lang="es-ES_tradnl" sz="3200" b="1" i="1" dirty="0" smtClean="0">
                <a:solidFill>
                  <a:srgbClr val="FF0000"/>
                </a:solidFill>
                <a:latin typeface="+mn-lt"/>
                <a:cs typeface="+mn-cs"/>
              </a:rPr>
              <a:t>15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% =</a:t>
            </a:r>
            <a:r>
              <a:rPr lang="es-ES_tradnl" sz="3200" b="1" i="1" dirty="0">
                <a:solidFill>
                  <a:srgbClr val="FF0000"/>
                </a:solidFill>
                <a:latin typeface="+mn-lt"/>
                <a:cs typeface="+mn-cs"/>
              </a:rPr>
              <a:t>7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% 2018 </a:t>
            </a:r>
            <a:r>
              <a:rPr lang="es-ES_tradnl" sz="3200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+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es-ES_tradnl" sz="3200" b="1" i="1" dirty="0">
                <a:solidFill>
                  <a:srgbClr val="FF0000"/>
                </a:solidFill>
                <a:latin typeface="+mn-lt"/>
                <a:cs typeface="+mn-cs"/>
              </a:rPr>
              <a:t>8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% 2019).</a:t>
            </a:r>
            <a:endParaRPr lang="es-ES_tradnl" sz="32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622"/>
            <a:ext cx="803772" cy="947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239" y="905607"/>
            <a:ext cx="8784975" cy="72008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Ingresos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80665" y="1720641"/>
            <a:ext cx="8424936" cy="373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</a:t>
            </a:r>
            <a:r>
              <a:rPr lang="es-ES_tradnl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IV. Transferencias corrientes.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Presupuestación únicamente de las subvenciones incluidas en el presupuesto de la institución subvencionadora  o con resolución de concesión recibida.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3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Estimación conservadora en ingresos por prestaciones de servicio</a:t>
            </a:r>
            <a:r>
              <a:rPr lang="es-ES_tradnl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  <a:endParaRPr lang="es-ES_tradnl" sz="32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622"/>
            <a:ext cx="803772" cy="947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7977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5" cy="72008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Ingresos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88767" y="1269848"/>
            <a:ext cx="8424936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</a:t>
            </a:r>
            <a:r>
              <a:rPr lang="es-ES_tradn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V. Ingresos patrimoniales.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Estimación prudente de los ingresos a recibir por el uso de espacios e instalaciones.</a:t>
            </a: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Capítulo VIII. Activos Financieros.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Reconocimiento Fondo de Garantía Actividades Encomendadas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Programa Gestión Eficiente Remanentes Afectados.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Proyecto de Eficiencia en la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Presupuestación: Resultados en la Gestión (Facultades, Escuelas, Departamentos e Institutos).</a:t>
            </a:r>
            <a:endParaRPr lang="es-ES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Financiación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Grandes Proyectos Plurianuales: Desarrollos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Urbanísticos y de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Construcción, Proyectos Docentes,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e Investigación y Tecnológicos</a:t>
            </a:r>
            <a:endParaRPr lang="es-ES" sz="2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4622"/>
            <a:ext cx="803772" cy="947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8897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5968" y="303897"/>
            <a:ext cx="7272338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Ingresos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Botón de acción: Hacia delante o Siguiente">
            <a:hlinkClick r:id="rId3" action="ppaction://hlinksldjump" highlightClick="1"/>
          </p:cNvPr>
          <p:cNvSpPr/>
          <p:nvPr/>
        </p:nvSpPr>
        <p:spPr>
          <a:xfrm>
            <a:off x="8316416" y="83671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6" y="61803"/>
            <a:ext cx="720080" cy="849078"/>
          </a:xfrm>
          <a:prstGeom prst="rect">
            <a:avLst/>
          </a:prstGeom>
        </p:spPr>
      </p:pic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42966"/>
              </p:ext>
            </p:extLst>
          </p:nvPr>
        </p:nvGraphicFramePr>
        <p:xfrm>
          <a:off x="359532" y="1476794"/>
          <a:ext cx="8424936" cy="4476919"/>
        </p:xfrm>
        <a:graphic>
          <a:graphicData uri="http://schemas.openxmlformats.org/drawingml/2006/table">
            <a:tbl>
              <a:tblPr/>
              <a:tblGrid>
                <a:gridCol w="3706972">
                  <a:extLst>
                    <a:ext uri="{9D8B030D-6E8A-4147-A177-3AD203B41FA5}">
                      <a16:colId xmlns:a16="http://schemas.microsoft.com/office/drawing/2014/main" val="3077629801"/>
                    </a:ext>
                  </a:extLst>
                </a:gridCol>
                <a:gridCol w="1615264">
                  <a:extLst>
                    <a:ext uri="{9D8B030D-6E8A-4147-A177-3AD203B41FA5}">
                      <a16:colId xmlns:a16="http://schemas.microsoft.com/office/drawing/2014/main" val="2674753185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3796911557"/>
                    </a:ext>
                  </a:extLst>
                </a:gridCol>
                <a:gridCol w="1440955">
                  <a:extLst>
                    <a:ext uri="{9D8B030D-6E8A-4147-A177-3AD203B41FA5}">
                      <a16:colId xmlns:a16="http://schemas.microsoft.com/office/drawing/2014/main" val="1253224071"/>
                    </a:ext>
                  </a:extLst>
                </a:gridCol>
              </a:tblGrid>
              <a:tr h="3174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842087"/>
                  </a:ext>
                </a:extLst>
              </a:tr>
              <a:tr h="3174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79754"/>
                  </a:ext>
                </a:extLst>
              </a:tr>
              <a:tr h="3174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INGRESOS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36370"/>
                  </a:ext>
                </a:extLst>
              </a:tr>
              <a:tr h="38802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effectLst/>
                          <a:latin typeface="+mn-lt"/>
                          <a:hlinkClick r:id="rId5" action="ppaction://hlinksldjump"/>
                        </a:rPr>
                        <a:t>Capítulo 3: Tasas</a:t>
                      </a:r>
                      <a:r>
                        <a:rPr lang="es-ES" sz="1800" b="0" i="0" u="none" strike="noStrike" dirty="0" smtClean="0">
                          <a:effectLst/>
                          <a:latin typeface="+mn-lt"/>
                          <a:hlinkClick r:id="rId5" action="ppaction://hlinksldjump"/>
                        </a:rPr>
                        <a:t>, Precios </a:t>
                      </a:r>
                      <a:r>
                        <a:rPr lang="es-ES" sz="1800" b="0" i="0" u="none" strike="noStrike" dirty="0">
                          <a:effectLst/>
                          <a:latin typeface="+mn-lt"/>
                          <a:hlinkClick r:id="rId5" action="ppaction://hlinksldjump"/>
                        </a:rPr>
                        <a:t>Públicos y Otros Ingresos</a:t>
                      </a:r>
                      <a:endParaRPr lang="es-E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17.988.005,09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16.785.817,05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effectLst/>
                          <a:latin typeface="+mn-lt"/>
                        </a:rPr>
                        <a:t>7,16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656818"/>
                  </a:ext>
                </a:extLst>
              </a:tr>
              <a:tr h="30885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effectLst/>
                          <a:latin typeface="+mn-lt"/>
                          <a:hlinkClick r:id="rId6" action="ppaction://hlinksldjump"/>
                        </a:rPr>
                        <a:t>Capítulo 4: Transferencias Corrientes</a:t>
                      </a:r>
                      <a:endParaRPr lang="es-E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81.677.663,88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79.401.096,94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effectLst/>
                          <a:latin typeface="+mn-lt"/>
                        </a:rPr>
                        <a:t>2,87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872532"/>
                  </a:ext>
                </a:extLst>
              </a:tr>
              <a:tr h="30885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effectLst/>
                          <a:latin typeface="+mn-lt"/>
                          <a:hlinkClick r:id="rId7" action="ppaction://hlinksldjump"/>
                        </a:rPr>
                        <a:t>Capítulo 5: Ingresos Patrimoniales</a:t>
                      </a:r>
                      <a:endParaRPr lang="es-E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380.000,00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407.000,00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effectLst/>
                          <a:latin typeface="+mn-lt"/>
                        </a:rPr>
                        <a:t>-6,63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809693"/>
                  </a:ext>
                </a:extLst>
              </a:tr>
              <a:tr h="5385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 OPERACIONES CORRIENTES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100.045.668,97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96.593.913,99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60663"/>
                  </a:ext>
                </a:extLst>
              </a:tr>
              <a:tr h="32923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effectLst/>
                          <a:latin typeface="+mn-lt"/>
                          <a:hlinkClick r:id="rId8" action="ppaction://hlinksldjump"/>
                        </a:rPr>
                        <a:t>Capítulo 7: Transferencias de Capital</a:t>
                      </a:r>
                      <a:endParaRPr lang="es-E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2.831.100,00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5.226.910,00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effectLst/>
                          <a:latin typeface="+mn-lt"/>
                        </a:rPr>
                        <a:t>-45,84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191914"/>
                  </a:ext>
                </a:extLst>
              </a:tr>
              <a:tr h="3292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 OPERACIONES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2.831.100,00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5.226.910,00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-45,84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39940"/>
                  </a:ext>
                </a:extLst>
              </a:tr>
              <a:tr h="32923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effectLst/>
                          <a:latin typeface="+mn-lt"/>
                          <a:hlinkClick r:id="rId9" action="ppaction://hlinksldjump"/>
                        </a:rPr>
                        <a:t>Capítulo 8: Activos Financieros</a:t>
                      </a:r>
                      <a:endParaRPr lang="es-E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3.267.209,64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effectLst/>
                          <a:latin typeface="+mn-lt"/>
                        </a:rPr>
                        <a:t>4.370.431,53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effectLst/>
                          <a:latin typeface="+mn-lt"/>
                        </a:rPr>
                        <a:t>-25,24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211259"/>
                  </a:ext>
                </a:extLst>
              </a:tr>
              <a:tr h="5385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 OPERACIONES FINANCIERAS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3.267.209,64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4.370.431,53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82261"/>
                  </a:ext>
                </a:extLst>
              </a:tr>
              <a:tr h="25868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INGRESOS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106.143.978,61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106.191.255,52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-0,04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877128"/>
                  </a:ext>
                </a:extLst>
              </a:tr>
            </a:tbl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240" y="692696"/>
            <a:ext cx="2937520" cy="2844414"/>
          </a:xfrm>
          <a:prstGeom prst="rect">
            <a:avLst/>
          </a:prstGeom>
        </p:spPr>
      </p:pic>
      <p:sp>
        <p:nvSpPr>
          <p:cNvPr id="5" name="12 Rectángulo"/>
          <p:cNvSpPr/>
          <p:nvPr/>
        </p:nvSpPr>
        <p:spPr>
          <a:xfrm>
            <a:off x="1367644" y="3212976"/>
            <a:ext cx="64087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Proyecto Presupuestos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5400" b="1" dirty="0" smtClean="0">
                <a:ln w="50800"/>
                <a:solidFill>
                  <a:schemeClr val="bg1">
                    <a:lumMod val="85000"/>
                  </a:schemeClr>
                </a:solidFill>
              </a:rPr>
              <a:t>20</a:t>
            </a:r>
            <a:r>
              <a:rPr lang="es-ES" sz="5400" b="1" dirty="0" smtClean="0">
                <a:ln w="50800"/>
                <a:solidFill>
                  <a:srgbClr val="FF0000"/>
                </a:solidFill>
              </a:rPr>
              <a:t>20</a:t>
            </a:r>
            <a:endParaRPr lang="es-ES" sz="54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483768" y="4725144"/>
            <a:ext cx="453650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16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831" y="557391"/>
            <a:ext cx="7272338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Ingresos Operativo Conciliado 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8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88424" y="620688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4" y="16000"/>
            <a:ext cx="720080" cy="849078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758831"/>
              </p:ext>
            </p:extLst>
          </p:nvPr>
        </p:nvGraphicFramePr>
        <p:xfrm>
          <a:off x="683568" y="1241589"/>
          <a:ext cx="7992888" cy="4771788"/>
        </p:xfrm>
        <a:graphic>
          <a:graphicData uri="http://schemas.openxmlformats.org/drawingml/2006/table">
            <a:tbl>
              <a:tblPr/>
              <a:tblGrid>
                <a:gridCol w="878485">
                  <a:extLst>
                    <a:ext uri="{9D8B030D-6E8A-4147-A177-3AD203B41FA5}">
                      <a16:colId xmlns:a16="http://schemas.microsoft.com/office/drawing/2014/main" val="1744112708"/>
                    </a:ext>
                  </a:extLst>
                </a:gridCol>
                <a:gridCol w="758693">
                  <a:extLst>
                    <a:ext uri="{9D8B030D-6E8A-4147-A177-3AD203B41FA5}">
                      <a16:colId xmlns:a16="http://schemas.microsoft.com/office/drawing/2014/main" val="3745613634"/>
                    </a:ext>
                  </a:extLst>
                </a:gridCol>
                <a:gridCol w="525760">
                  <a:extLst>
                    <a:ext uri="{9D8B030D-6E8A-4147-A177-3AD203B41FA5}">
                      <a16:colId xmlns:a16="http://schemas.microsoft.com/office/drawing/2014/main" val="591721396"/>
                    </a:ext>
                  </a:extLst>
                </a:gridCol>
                <a:gridCol w="1581478">
                  <a:extLst>
                    <a:ext uri="{9D8B030D-6E8A-4147-A177-3AD203B41FA5}">
                      <a16:colId xmlns:a16="http://schemas.microsoft.com/office/drawing/2014/main" val="21572411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4220024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23181562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1992994"/>
                    </a:ext>
                  </a:extLst>
                </a:gridCol>
              </a:tblGrid>
              <a:tr h="39047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PRINCIPALES LÍNEAS CONCILIACIÓN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437947"/>
                  </a:ext>
                </a:extLst>
              </a:tr>
              <a:tr h="39047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INICIAL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INICIAL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VARIACION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94859"/>
                  </a:ext>
                </a:extLst>
              </a:tr>
              <a:tr h="20538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89526"/>
                  </a:ext>
                </a:extLst>
              </a:tr>
              <a:tr h="405975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Capítulo 3: Tasas ,Precios Públicos y Otros Ingresos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16.785.817,05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17.988.005,09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42587"/>
                  </a:ext>
                </a:extLst>
              </a:tr>
              <a:tr h="20538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Capítulo 4: Transferencias Corrientes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79.401.096,94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81.677.663,88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161061"/>
                  </a:ext>
                </a:extLst>
              </a:tr>
              <a:tr h="3904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Deuda 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gv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-7.016.400,48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-7.706.867,33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12519"/>
                  </a:ext>
                </a:extLst>
              </a:tr>
              <a:tr h="20538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 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Conciliado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72.384.696,46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73.970.796,55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58421"/>
                  </a:ext>
                </a:extLst>
              </a:tr>
              <a:tr h="20538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Capítulo 5: Ingresos Patrimoniales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529810"/>
                  </a:ext>
                </a:extLst>
              </a:tr>
              <a:tr h="3904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537411"/>
                  </a:ext>
                </a:extLst>
              </a:tr>
              <a:tr h="20538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 </a:t>
                      </a:r>
                      <a:r>
                        <a:rPr lang="es-ES" sz="1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Conciliado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35453"/>
                  </a:ext>
                </a:extLst>
              </a:tr>
              <a:tr h="20538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Capítulo 7: Transferencias de Capital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5.226.910,00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2.831.100,00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14805"/>
                  </a:ext>
                </a:extLst>
              </a:tr>
              <a:tr h="40597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gv inversiones 2015-2017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575016"/>
                  </a:ext>
                </a:extLst>
              </a:tr>
              <a:tr h="40597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gv compensación préstamos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-4.026.910,00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-2.821.100,00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664281"/>
                  </a:ext>
                </a:extLst>
              </a:tr>
              <a:tr h="205383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 7 Conciliado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10.000,00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85655"/>
                  </a:ext>
                </a:extLst>
              </a:tr>
              <a:tr h="205383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Capítulo 8: Activos Financieros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4.370.431,53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3.267.209,64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665720"/>
                  </a:ext>
                </a:extLst>
              </a:tr>
              <a:tr h="205383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INGRESOS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93.777.945,04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95.511.011,28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5097" marR="5097" marT="5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73266"/>
                  </a:ext>
                </a:extLst>
              </a:tr>
            </a:tbl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3564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24" y="720175"/>
            <a:ext cx="8747802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</a:rPr>
              <a:t>PRINCIPALES VARIACIONES DE INGRESOS 2019 -2020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88424" y="620688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" y="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63032"/>
              </p:ext>
            </p:extLst>
          </p:nvPr>
        </p:nvGraphicFramePr>
        <p:xfrm>
          <a:off x="79299" y="1719002"/>
          <a:ext cx="9036499" cy="3302032"/>
        </p:xfrm>
        <a:graphic>
          <a:graphicData uri="http://schemas.openxmlformats.org/drawingml/2006/table">
            <a:tbl>
              <a:tblPr/>
              <a:tblGrid>
                <a:gridCol w="5580112">
                  <a:extLst>
                    <a:ext uri="{9D8B030D-6E8A-4147-A177-3AD203B41FA5}">
                      <a16:colId xmlns:a16="http://schemas.microsoft.com/office/drawing/2014/main" val="19318120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6007208"/>
                    </a:ext>
                  </a:extLst>
                </a:gridCol>
                <a:gridCol w="1144613">
                  <a:extLst>
                    <a:ext uri="{9D8B030D-6E8A-4147-A177-3AD203B41FA5}">
                      <a16:colId xmlns:a16="http://schemas.microsoft.com/office/drawing/2014/main" val="2605783055"/>
                    </a:ext>
                  </a:extLst>
                </a:gridCol>
                <a:gridCol w="1015630">
                  <a:extLst>
                    <a:ext uri="{9D8B030D-6E8A-4147-A177-3AD203B41FA5}">
                      <a16:colId xmlns:a16="http://schemas.microsoft.com/office/drawing/2014/main" val="2972745469"/>
                    </a:ext>
                  </a:extLst>
                </a:gridCol>
              </a:tblGrid>
              <a:tr h="4151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CAPÍTULO </a:t>
                      </a:r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3: TASAS, PRECIOS PÚBLICOS Y OTROS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VARIACIÓN 2020/2019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1550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 POR MATRÍCULAS OFICIALES : GRADOS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6.938.888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7.036.278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97.390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6787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BECARIOS: MINISTERIO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3.638.841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3.955.805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316.964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343187"/>
                  </a:ext>
                </a:extLst>
              </a:tr>
              <a:tr h="40526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POR BECAS A ESTUDIANTES FAM. NUMEROSA: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678.034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729.069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51.035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890026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BECARIOS CON DISCAPACIDAD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243.907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350.670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106.763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83433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BECARIOS FAMILIA NUMEROSA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380.942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570.972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190.030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405938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PRUEBAS  ACCESO A LA UNIVERSIDAD (GENERAL Y &gt;25,40,45)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352.000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668.796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316.796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929477"/>
                  </a:ext>
                </a:extLst>
              </a:tr>
              <a:tr h="24239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A LA UMH POR PROYECTOS DE INVESTIGACIÓN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NACIONALES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(IP)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252837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524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24" y="720175"/>
            <a:ext cx="8747802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</a:rPr>
              <a:t>PRINCIPALES VARIACIONES DE INGRESOS 2019 -2020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88424" y="620688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" y="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12420"/>
              </p:ext>
            </p:extLst>
          </p:nvPr>
        </p:nvGraphicFramePr>
        <p:xfrm>
          <a:off x="251520" y="1717377"/>
          <a:ext cx="8796562" cy="496574"/>
        </p:xfrm>
        <a:graphic>
          <a:graphicData uri="http://schemas.openxmlformats.org/drawingml/2006/table">
            <a:tbl>
              <a:tblPr/>
              <a:tblGrid>
                <a:gridCol w="5431949">
                  <a:extLst>
                    <a:ext uri="{9D8B030D-6E8A-4147-A177-3AD203B41FA5}">
                      <a16:colId xmlns:a16="http://schemas.microsoft.com/office/drawing/2014/main" val="1931812067"/>
                    </a:ext>
                  </a:extLst>
                </a:gridCol>
                <a:gridCol w="1192787">
                  <a:extLst>
                    <a:ext uri="{9D8B030D-6E8A-4147-A177-3AD203B41FA5}">
                      <a16:colId xmlns:a16="http://schemas.microsoft.com/office/drawing/2014/main" val="3260072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05783055"/>
                    </a:ext>
                  </a:extLst>
                </a:gridCol>
                <a:gridCol w="1091706">
                  <a:extLst>
                    <a:ext uri="{9D8B030D-6E8A-4147-A177-3AD203B41FA5}">
                      <a16:colId xmlns:a16="http://schemas.microsoft.com/office/drawing/2014/main" val="2972745469"/>
                    </a:ext>
                  </a:extLst>
                </a:gridCol>
              </a:tblGrid>
              <a:tr h="4151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CAPÍTULO </a:t>
                      </a:r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 :</a:t>
                      </a:r>
                      <a:r>
                        <a:rPr lang="es-E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TRANSFERENCIAS CORRIENTES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VARIACIÓN 2020/2019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155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94173"/>
              </p:ext>
            </p:extLst>
          </p:nvPr>
        </p:nvGraphicFramePr>
        <p:xfrm>
          <a:off x="251520" y="2197927"/>
          <a:ext cx="8796564" cy="2973469"/>
        </p:xfrm>
        <a:graphic>
          <a:graphicData uri="http://schemas.openxmlformats.org/drawingml/2006/table">
            <a:tbl>
              <a:tblPr/>
              <a:tblGrid>
                <a:gridCol w="5420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97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SUBVENCIÓN FINANCIACIÓN ESTRUCTURAL(GV)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59.467.362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64.363.000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4.895.638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APORTACIÓN MEJORA CONDICIONES </a:t>
                      </a:r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LABORALES: PDI-PAS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2.783.760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2.783.760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785494"/>
                  </a:ext>
                </a:extLst>
              </a:tr>
              <a:tr h="3763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APORTACIÓN MEJORA CONDICIONES </a:t>
                      </a:r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LABORALES CONVENIO COLECTIVO 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(GV)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897.640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897.640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020250"/>
                  </a:ext>
                </a:extLst>
              </a:tr>
              <a:tr h="30877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SUBVENCIÓN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CONVENIO COLABORACIÓN FINANCIACIÓN GASTO CORRIENTE (DEUDA HISTÓRICA)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7.016.400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7.706.867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690.467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066333"/>
                  </a:ext>
                </a:extLst>
              </a:tr>
              <a:tr h="3763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COMPENSACIÓN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POR COSTES DERIVADOS NORMATIVA ESTATAL Y AUTONÓMICA (CNEA)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1.216.710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1.216.710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318898"/>
                  </a:ext>
                </a:extLst>
              </a:tr>
              <a:tr h="3763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SUBVENCIÓN COMPENSACIÓN POR GASTOS FINANCIEROS PRÉSTAMOS(GV)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409.640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252.000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157.640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654219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864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24" y="720175"/>
            <a:ext cx="8747802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</a:rPr>
              <a:t>PRINCIPALES VARIACIONES DE INGRESOS 2019 -2020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88424" y="620688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" y="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22189"/>
              </p:ext>
            </p:extLst>
          </p:nvPr>
        </p:nvGraphicFramePr>
        <p:xfrm>
          <a:off x="11583" y="1717377"/>
          <a:ext cx="9036499" cy="496574"/>
        </p:xfrm>
        <a:graphic>
          <a:graphicData uri="http://schemas.openxmlformats.org/drawingml/2006/table">
            <a:tbl>
              <a:tblPr/>
              <a:tblGrid>
                <a:gridCol w="5580112">
                  <a:extLst>
                    <a:ext uri="{9D8B030D-6E8A-4147-A177-3AD203B41FA5}">
                      <a16:colId xmlns:a16="http://schemas.microsoft.com/office/drawing/2014/main" val="19318120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6007208"/>
                    </a:ext>
                  </a:extLst>
                </a:gridCol>
                <a:gridCol w="1144613">
                  <a:extLst>
                    <a:ext uri="{9D8B030D-6E8A-4147-A177-3AD203B41FA5}">
                      <a16:colId xmlns:a16="http://schemas.microsoft.com/office/drawing/2014/main" val="2605783055"/>
                    </a:ext>
                  </a:extLst>
                </a:gridCol>
                <a:gridCol w="1015630">
                  <a:extLst>
                    <a:ext uri="{9D8B030D-6E8A-4147-A177-3AD203B41FA5}">
                      <a16:colId xmlns:a16="http://schemas.microsoft.com/office/drawing/2014/main" val="2972745469"/>
                    </a:ext>
                  </a:extLst>
                </a:gridCol>
              </a:tblGrid>
              <a:tr h="4151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CAPÍTULO </a:t>
                      </a:r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 :</a:t>
                      </a:r>
                      <a:r>
                        <a:rPr lang="es-ES" sz="16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INGRESOS PATRIMONIALES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VARIACIÓN 2020/2019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155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05447"/>
              </p:ext>
            </p:extLst>
          </p:nvPr>
        </p:nvGraphicFramePr>
        <p:xfrm>
          <a:off x="54620" y="2241955"/>
          <a:ext cx="8993462" cy="1724400"/>
        </p:xfrm>
        <a:graphic>
          <a:graphicData uri="http://schemas.openxmlformats.org/drawingml/2006/table">
            <a:tbl>
              <a:tblPr/>
              <a:tblGrid>
                <a:gridCol w="4963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RENDIMIENTO DE DEPÓSITOS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 DEPÓSITOS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PRODUCTOS DE CONCESIONES ADMINISTRATIVAS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CASAS PUEBLO CIENTIFICO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0979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24" y="720175"/>
            <a:ext cx="8747802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</a:rPr>
              <a:t>PRINCIPALES VARIACIONES DE INGRESOS 2019 -2020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88424" y="620688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" y="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8686"/>
              </p:ext>
            </p:extLst>
          </p:nvPr>
        </p:nvGraphicFramePr>
        <p:xfrm>
          <a:off x="11583" y="1717377"/>
          <a:ext cx="9036499" cy="496574"/>
        </p:xfrm>
        <a:graphic>
          <a:graphicData uri="http://schemas.openxmlformats.org/drawingml/2006/table">
            <a:tbl>
              <a:tblPr/>
              <a:tblGrid>
                <a:gridCol w="5580112">
                  <a:extLst>
                    <a:ext uri="{9D8B030D-6E8A-4147-A177-3AD203B41FA5}">
                      <a16:colId xmlns:a16="http://schemas.microsoft.com/office/drawing/2014/main" val="1931812067"/>
                    </a:ext>
                  </a:extLst>
                </a:gridCol>
                <a:gridCol w="1140545">
                  <a:extLst>
                    <a:ext uri="{9D8B030D-6E8A-4147-A177-3AD203B41FA5}">
                      <a16:colId xmlns:a16="http://schemas.microsoft.com/office/drawing/2014/main" val="32600720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605783055"/>
                    </a:ext>
                  </a:extLst>
                </a:gridCol>
                <a:gridCol w="1307730">
                  <a:extLst>
                    <a:ext uri="{9D8B030D-6E8A-4147-A177-3AD203B41FA5}">
                      <a16:colId xmlns:a16="http://schemas.microsoft.com/office/drawing/2014/main" val="2972745469"/>
                    </a:ext>
                  </a:extLst>
                </a:gridCol>
              </a:tblGrid>
              <a:tr h="4151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CAPÍTULO </a:t>
                      </a:r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 : TRANSFERENCIAS DE CAPITAL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VARIACIÓN 2020/2019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155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6128"/>
              </p:ext>
            </p:extLst>
          </p:nvPr>
        </p:nvGraphicFramePr>
        <p:xfrm>
          <a:off x="54620" y="2241955"/>
          <a:ext cx="8993464" cy="862200"/>
        </p:xfrm>
        <a:graphic>
          <a:graphicData uri="http://schemas.openxmlformats.org/drawingml/2006/table">
            <a:tbl>
              <a:tblPr/>
              <a:tblGrid>
                <a:gridCol w="552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GV INVERSIONES 2015-2017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GV COMPENSACIÓN 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BEI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4.026.910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2.821.100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1.205.810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515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024" y="720175"/>
            <a:ext cx="8747802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</a:rPr>
              <a:t>PRINCIPALES VARIACIONES DE INGRESOS 2019 -2020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304"/>
            <a:ext cx="9144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460432" y="1240056"/>
            <a:ext cx="46754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" y="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711487"/>
              </p:ext>
            </p:extLst>
          </p:nvPr>
        </p:nvGraphicFramePr>
        <p:xfrm>
          <a:off x="11583" y="1717377"/>
          <a:ext cx="9036499" cy="496574"/>
        </p:xfrm>
        <a:graphic>
          <a:graphicData uri="http://schemas.openxmlformats.org/drawingml/2006/table">
            <a:tbl>
              <a:tblPr/>
              <a:tblGrid>
                <a:gridCol w="5580112">
                  <a:extLst>
                    <a:ext uri="{9D8B030D-6E8A-4147-A177-3AD203B41FA5}">
                      <a16:colId xmlns:a16="http://schemas.microsoft.com/office/drawing/2014/main" val="193181206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6007208"/>
                    </a:ext>
                  </a:extLst>
                </a:gridCol>
                <a:gridCol w="1144613">
                  <a:extLst>
                    <a:ext uri="{9D8B030D-6E8A-4147-A177-3AD203B41FA5}">
                      <a16:colId xmlns:a16="http://schemas.microsoft.com/office/drawing/2014/main" val="2605783055"/>
                    </a:ext>
                  </a:extLst>
                </a:gridCol>
                <a:gridCol w="1015630">
                  <a:extLst>
                    <a:ext uri="{9D8B030D-6E8A-4147-A177-3AD203B41FA5}">
                      <a16:colId xmlns:a16="http://schemas.microsoft.com/office/drawing/2014/main" val="2972745469"/>
                    </a:ext>
                  </a:extLst>
                </a:gridCol>
              </a:tblGrid>
              <a:tr h="41512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CAPÍTULO 8 :ACTIVOS FINANCIEROS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VARIACIÓN 2020/2019</a:t>
                      </a:r>
                    </a:p>
                  </a:txBody>
                  <a:tcPr marL="8894" marR="8894" marT="88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7155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93401"/>
              </p:ext>
            </p:extLst>
          </p:nvPr>
        </p:nvGraphicFramePr>
        <p:xfrm>
          <a:off x="54620" y="2241955"/>
          <a:ext cx="8993463" cy="1293300"/>
        </p:xfrm>
        <a:graphic>
          <a:graphicData uri="http://schemas.openxmlformats.org/drawingml/2006/table">
            <a:tbl>
              <a:tblPr/>
              <a:tblGrid>
                <a:gridCol w="552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10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3.752.275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2.118.021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1.634.253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FINANCIACION AR: CONVOCATORIA TRANSFERENCIA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271.480 €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485.967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214.487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389272"/>
                  </a:ext>
                </a:extLst>
              </a:tr>
              <a:tr h="4311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FINANCIACIÓN AR: CONVOCATORIA ESTUDIOS</a:t>
                      </a: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225.801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129.445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94" marR="8894" marT="8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312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5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13345" y="2492896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3</a:t>
            </a:r>
            <a:r>
              <a:rPr lang="es-ES" sz="5400" b="1" dirty="0" smtClean="0">
                <a:ln w="50800"/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s-ES" sz="5400" b="1" dirty="0" smtClean="0">
                <a:ln w="50800"/>
                <a:solidFill>
                  <a:srgbClr val="FF0000"/>
                </a:solidFill>
              </a:rPr>
              <a:t>2</a:t>
            </a:r>
            <a:r>
              <a:rPr lang="es-ES" sz="5400" b="1" dirty="0" smtClean="0">
                <a:ln w="50800"/>
                <a:solidFill>
                  <a:schemeClr val="bg1">
                    <a:lumMod val="65000"/>
                  </a:schemeClr>
                </a:solidFill>
              </a:rPr>
              <a:t>.- ESTADO DE GASTOS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443"/>
            <a:ext cx="987426" cy="1164317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831" y="281529"/>
            <a:ext cx="7272338" cy="927100"/>
          </a:xfrm>
        </p:spPr>
        <p:txBody>
          <a:bodyPr rtlCol="0"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rgbClr val="5B9BD5"/>
                </a:solidFill>
                <a:latin typeface="+mn-lt"/>
                <a:ea typeface="+mn-ea"/>
                <a:cs typeface="+mn-cs"/>
              </a:defRPr>
            </a:pPr>
            <a: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chemeClr val="accent1"/>
                </a:solidFill>
              </a:rPr>
              <a:t>PLANIFICACIÓN PRINCIPALES FUENTES DE </a:t>
            </a:r>
            <a:r>
              <a:rPr lang="en-US" sz="2200" b="1" dirty="0" smtClean="0">
                <a:solidFill>
                  <a:srgbClr val="FF0000"/>
                </a:solidFill>
              </a:rPr>
              <a:t>PLANIFICACIÓN FINANCIACIÓN </a:t>
            </a:r>
            <a:r>
              <a:rPr lang="en-US" sz="2200" b="1" dirty="0">
                <a:solidFill>
                  <a:srgbClr val="FF0000"/>
                </a:solidFill>
              </a:rPr>
              <a:t>ACCIONES GENERALES </a:t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(NO AFECTADA)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556151"/>
              </p:ext>
            </p:extLst>
          </p:nvPr>
        </p:nvGraphicFramePr>
        <p:xfrm>
          <a:off x="683568" y="1011470"/>
          <a:ext cx="8208912" cy="516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831" y="281529"/>
            <a:ext cx="7272338" cy="927100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s-ES_trad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Gastos</a:t>
            </a: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37966"/>
              </p:ext>
            </p:extLst>
          </p:nvPr>
        </p:nvGraphicFramePr>
        <p:xfrm>
          <a:off x="251521" y="944651"/>
          <a:ext cx="8568950" cy="527155"/>
        </p:xfrm>
        <a:graphic>
          <a:graphicData uri="http://schemas.openxmlformats.org/drawingml/2006/table">
            <a:tbl>
              <a:tblPr/>
              <a:tblGrid>
                <a:gridCol w="856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71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           CUADRO COMPARATIVO DEL PRESUPUESTO </a:t>
                      </a:r>
                      <a:r>
                        <a:rPr lang="es-ES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itchFamily="18" charset="0"/>
                        </a:rPr>
                        <a:t>2019-2020</a:t>
                      </a:r>
                    </a:p>
                  </a:txBody>
                  <a:tcPr marL="8185" marR="8185" marT="8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otón de acción: Hacia delante o Siguiente 2">
            <a:hlinkClick r:id="rId3" action="ppaction://hlinksldjump" highlightClick="1"/>
          </p:cNvPr>
          <p:cNvSpPr/>
          <p:nvPr/>
        </p:nvSpPr>
        <p:spPr>
          <a:xfrm>
            <a:off x="8604447" y="6093296"/>
            <a:ext cx="432048" cy="3104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56391"/>
              </p:ext>
            </p:extLst>
          </p:nvPr>
        </p:nvGraphicFramePr>
        <p:xfrm>
          <a:off x="273845" y="1576978"/>
          <a:ext cx="8330606" cy="4516320"/>
        </p:xfrm>
        <a:graphic>
          <a:graphicData uri="http://schemas.openxmlformats.org/drawingml/2006/table">
            <a:tbl>
              <a:tblPr/>
              <a:tblGrid>
                <a:gridCol w="4586187">
                  <a:extLst>
                    <a:ext uri="{9D8B030D-6E8A-4147-A177-3AD203B41FA5}">
                      <a16:colId xmlns:a16="http://schemas.microsoft.com/office/drawing/2014/main" val="400686946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74230780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4177493226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60550784"/>
                    </a:ext>
                  </a:extLst>
                </a:gridCol>
              </a:tblGrid>
              <a:tr h="19013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32948"/>
                  </a:ext>
                </a:extLst>
              </a:tr>
              <a:tr h="3085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INICIAL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VARIACION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92479"/>
                  </a:ext>
                </a:extLst>
              </a:tr>
              <a:tr h="3085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GASTOS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2020/2019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086790"/>
                  </a:ext>
                </a:extLst>
              </a:tr>
              <a:tr h="23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5" action="ppaction://hlinksldjump"/>
                        </a:rPr>
                        <a:t>Capítulo 1: Gastos de Personal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64.581.903,33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60.209.736,65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7,26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156068"/>
                  </a:ext>
                </a:extLst>
              </a:tr>
              <a:tr h="46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6" action="ppaction://hlinksldjump"/>
                        </a:rPr>
                        <a:t>Capítulo 2: Compra de Bienes y </a:t>
                      </a:r>
                      <a:r>
                        <a:rPr lang="es-ES" sz="1400" b="0" i="0" u="none" strike="noStrike" dirty="0" err="1">
                          <a:effectLst/>
                          <a:latin typeface="Felix Titling" panose="04060505060202020A04" pitchFamily="82" charset="0"/>
                          <a:hlinkClick r:id="rId6" action="ppaction://hlinksldjump"/>
                        </a:rPr>
                        <a:t>Gts</a:t>
                      </a:r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6" action="ppaction://hlinksldjump"/>
                        </a:rPr>
                        <a:t>. de Funcionamiento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25.365.913,99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24.307.332,44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4,35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877337"/>
                  </a:ext>
                </a:extLst>
              </a:tr>
              <a:tr h="23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7" action="ppaction://hlinksldjump"/>
                        </a:rPr>
                        <a:t>Capítulo 3: Gastos Financieros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262.090,68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419.743,59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-37,56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548136"/>
                  </a:ext>
                </a:extLst>
              </a:tr>
              <a:tr h="46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8" action="ppaction://hlinksldjump"/>
                        </a:rPr>
                        <a:t>Capítulo 4: Transferencias Corrientes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5.519.123,23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5.492.565,13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0,48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142602"/>
                  </a:ext>
                </a:extLst>
              </a:tr>
              <a:tr h="2857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TOTAL OPERACIONES CORRIENTES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95.729.031,23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90.429.377,81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5,86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645023"/>
                  </a:ext>
                </a:extLst>
              </a:tr>
              <a:tr h="23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9" action="ppaction://hlinksldjump"/>
                        </a:rPr>
                        <a:t>Capítulo 6: Inversiones Reales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7.100.322,15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11.300.517,88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-37,17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670267"/>
                  </a:ext>
                </a:extLst>
              </a:tr>
              <a:tr h="468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10" action="ppaction://hlinksldjump"/>
                        </a:rPr>
                        <a:t>Capítulo 7: Transferencias de Capital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28.000,00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28.000,00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27853"/>
                  </a:ext>
                </a:extLst>
              </a:tr>
              <a:tr h="2857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TOTAL OPERACIONES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7.128.322,15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11.328.517,88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-37,08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500893"/>
                  </a:ext>
                </a:extLst>
              </a:tr>
              <a:tr h="23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11" action="ppaction://hlinksldjump"/>
                        </a:rPr>
                        <a:t>Capítulo 8: Activos Financieros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2.000,00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03091"/>
                  </a:ext>
                </a:extLst>
              </a:tr>
              <a:tr h="23919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  <a:hlinkClick r:id="rId12" action="ppaction://hlinksldjump"/>
                        </a:rPr>
                        <a:t>Capítulo 9: Pasivos Financieros</a:t>
                      </a:r>
                      <a:endParaRPr lang="es-ES" sz="1400" b="0" i="0" u="none" strike="noStrike" dirty="0">
                        <a:effectLst/>
                        <a:latin typeface="Felix Titling" panose="04060505060202020A04" pitchFamily="8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3.284.625,23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Felix Titling" panose="04060505060202020A04" pitchFamily="82" charset="0"/>
                        </a:rPr>
                        <a:t>4.431.359,83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effectLst/>
                          <a:latin typeface="Felix Titling" panose="04060505060202020A04" pitchFamily="82" charset="0"/>
                        </a:rPr>
                        <a:t>-25,88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715373"/>
                  </a:ext>
                </a:extLst>
              </a:tr>
              <a:tr h="2857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TOTAL OPERACIONES FINANCIERAS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3.286.625,23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4.433.359,83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CC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Felix Titling" panose="04060505060202020A04" pitchFamily="82" charset="0"/>
                        </a:rPr>
                        <a:t>-25,87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26343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TOTAL GASTOS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106.143.978,61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106.191.255,52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Felix Titling" panose="04060505060202020A04" pitchFamily="82" charset="0"/>
                        </a:rPr>
                        <a:t>-0,04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7221"/>
                  </a:ext>
                </a:extLst>
              </a:tr>
            </a:tbl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06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4748" y="1769134"/>
            <a:ext cx="901450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 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Gastos de Personal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Consolidación del Reconocimiento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Quinquenios Docencia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y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Sexenios Investigación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del PDI Laboral, y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Complemento por acreditación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a Catedráticos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Consolidación </a:t>
            </a:r>
            <a:r>
              <a:rPr lang="es-ES_tradnl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del Reconocimiento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Complemento Carrera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Horizontal PAS </a:t>
            </a:r>
            <a:r>
              <a:rPr lang="es-ES_trad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(100%).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Limitación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en la Implantación 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del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Convenio Colectivo 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del Personal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Laboral </a:t>
            </a:r>
            <a:endParaRPr lang="es-ES_tradnl" sz="2400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Mantenimiento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de las 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Retribuciones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Íntegras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Incremento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Complementos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Crecimiento Vegetativo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: 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trienios y demás complementos a devengar en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2020</a:t>
            </a:r>
            <a:endParaRPr lang="es-ES_tradnl" sz="24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2032" y="407325"/>
            <a:ext cx="8784976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Criterios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adoptados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en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el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Presupuesto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de</a:t>
            </a: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Gastos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2" y="21797"/>
            <a:ext cx="720080" cy="849078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67544" y="3235589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1.- 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CONTEXTO ACTUAL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60" y="591465"/>
            <a:ext cx="2232248" cy="263214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23528" y="1124744"/>
            <a:ext cx="8424936" cy="473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 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Gastos de Personal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Reflejo Presupuestario para financiar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el desarrollo de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los </a:t>
            </a:r>
            <a:r>
              <a:rPr lang="es-ES_tradnl" sz="24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Planes de Estabilización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del Personal Laboral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 y de la </a:t>
            </a:r>
            <a:r>
              <a:rPr lang="es-ES_tradnl" sz="2400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Progresión Vertical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del Personal Funcionario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.</a:t>
            </a:r>
          </a:p>
          <a:p>
            <a:pPr algn="just"/>
            <a:endParaRPr lang="es-ES_tradnl" sz="24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Dotaciones presupuestarias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en previsión de </a:t>
            </a:r>
            <a:r>
              <a:rPr lang="es-ES_tradn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necesidad de </a:t>
            </a:r>
            <a:r>
              <a:rPr lang="es-ES_tradnl" sz="24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P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rovisión de Plazas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( PDI – PAS ).</a:t>
            </a:r>
          </a:p>
          <a:p>
            <a:pPr algn="just"/>
            <a:endParaRPr lang="es-ES_tradnl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s-ES_tradn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Dificultad en la aplicación de las aportaciones de la Universidad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al </a:t>
            </a:r>
            <a:r>
              <a:rPr lang="es-ES_tradnl" sz="2400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Plan de Pensiones de los Empleados Públicos </a:t>
            </a:r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(L.P.G.V.).</a:t>
            </a:r>
            <a:endParaRPr lang="es-ES_tradnl" sz="240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2032" y="407325"/>
            <a:ext cx="8784976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Criterios  adoptados en el Presupuesto de Gastos</a:t>
            </a:r>
            <a:endParaRPr lang="es-ES" sz="32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" name="Botón de acción: Hacia atrás o Anterior 1">
            <a:hlinkClick r:id="rId2" action="ppaction://hlinksldjump" highlightClick="1"/>
          </p:cNvPr>
          <p:cNvSpPr/>
          <p:nvPr/>
        </p:nvSpPr>
        <p:spPr>
          <a:xfrm>
            <a:off x="8388424" y="5861114"/>
            <a:ext cx="425182" cy="3881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2" y="-21233"/>
            <a:ext cx="720080" cy="849078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51520" y="635641"/>
            <a:ext cx="8605464" cy="482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/>
            <a:endParaRPr lang="es-ES_tradnl" b="1" u="sng" dirty="0">
              <a:solidFill>
                <a:srgbClr val="002060"/>
              </a:solidFill>
              <a:latin typeface="Cambria" pitchFamily="18" charset="0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II. Gastos de Funcionamiento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18288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Contención 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los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G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astos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de 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Funcionamiento 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todas las unidades (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Vicerrectorados, 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Servicios, Oficinas, Departamentos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, Institutos y Centros), e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Incremento en dotaciones adicionales 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por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Eficiencia en la Gestión de los Créditos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( Presupuestación por Resultados). </a:t>
            </a:r>
          </a:p>
          <a:p>
            <a:pPr marL="18288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Mantenimiento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del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Plan de Racionalización del Gasto 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(Central de Compras), y de la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Inversión </a:t>
            </a:r>
            <a:r>
              <a:rPr lang="es-ES_tradnl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en la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Mejora en la Eficiencia y Reducción del Consumo 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(electricidad, 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consumo </a:t>
            </a: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agua, …):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_tradn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Comportamiento sostenible y responsable</a:t>
            </a:r>
          </a:p>
          <a:p>
            <a:pPr marL="18288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Actualización</a:t>
            </a:r>
            <a:r>
              <a:rPr lang="es-E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de los </a:t>
            </a:r>
            <a:r>
              <a:rPr lang="es-ES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Contratos de Mantenimiento Básico</a:t>
            </a:r>
            <a:r>
              <a:rPr lang="es-E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:  Mantenimiento de Instalaciones, Conserjería, Seguridad, Mantenimientos Informáticos y Centro de Atención al Usuario, Limpieza, Jardinería.</a:t>
            </a: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Reflejo Presupuestario de la Actualización de los Costes laborales en Servicios Intensivos en Costes de Personal ( SMI)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6420" y="380197"/>
            <a:ext cx="8784976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Criterios  adoptados en el Presupuesto de Gastos</a:t>
            </a:r>
            <a:endParaRPr lang="es-ES" sz="32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80" cy="849078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88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80528" y="764704"/>
            <a:ext cx="9324528" cy="927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Encomendadas </a:t>
            </a:r>
            <a:b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(FUMH)</a:t>
            </a:r>
            <a: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75206"/>
              </p:ext>
            </p:extLst>
          </p:nvPr>
        </p:nvGraphicFramePr>
        <p:xfrm>
          <a:off x="179511" y="1484784"/>
          <a:ext cx="8784979" cy="426860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92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513">
                <a:tc gridSpan="2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s-ES" sz="2000" b="1" i="0" u="none" strike="noStrike" kern="1200" dirty="0">
                        <a:solidFill>
                          <a:srgbClr val="8DB4E2"/>
                        </a:solidFill>
                        <a:effectLst/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marL="8185" marR="8185" marT="8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 dirty="0"/>
                    </a:p>
                  </a:txBody>
                  <a:tcPr marL="8185" marR="8185" marT="8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8185" marR="8185" marT="8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6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LÍNEA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DOTACIÓN  PRESUPUESTO GASTOS 2020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PREVISIÓN</a:t>
                      </a:r>
                      <a:r>
                        <a:rPr lang="es-E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Palatino Linotype" pitchFamily="18" charset="0"/>
                        </a:rPr>
                        <a:t> PRESUPUESTO INGRESOS 2020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9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Gestión del Parque científico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428.804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437.940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 smtClean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Emprendimiento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Palatino Linotype" pitchFamily="18" charset="0"/>
                        </a:rPr>
                        <a:t> y consolidación de empresas participadas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1.008.230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385.350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 smtClean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Programa IRIS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131.255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-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 smtClean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Proyecto LLUMH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84.631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-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 smtClean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6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Comercialización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Palatino Linotype" pitchFamily="18" charset="0"/>
                        </a:rPr>
                        <a:t> Formación </a:t>
                      </a:r>
                      <a:r>
                        <a:rPr lang="es-ES" sz="1800" b="0" i="0" u="none" strike="noStrike" baseline="0" dirty="0" err="1" smtClean="0">
                          <a:effectLst/>
                          <a:latin typeface="Palatino Linotype" pitchFamily="18" charset="0"/>
                        </a:rPr>
                        <a:t>On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Palatino Linotype" pitchFamily="18" charset="0"/>
                        </a:rPr>
                        <a:t> Line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47.064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ES"/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6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Cursos de Multilingüismo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Autofinanciada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72775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smtClean="0">
                          <a:effectLst/>
                          <a:latin typeface="Palatino Linotype" pitchFamily="18" charset="0"/>
                        </a:rPr>
                        <a:t>Formación</a:t>
                      </a:r>
                      <a:r>
                        <a:rPr lang="es-ES" sz="1800" b="0" i="0" u="none" strike="noStrike" baseline="0" smtClean="0">
                          <a:effectLst/>
                          <a:latin typeface="Palatino Linotype" pitchFamily="18" charset="0"/>
                        </a:rPr>
                        <a:t> en Valencià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Palatino Linotype" pitchFamily="18" charset="0"/>
                        </a:rPr>
                        <a:t> 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Autofinanciada</a:t>
                      </a: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25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0" i="0" u="none" strike="noStrike" dirty="0" smtClean="0">
                          <a:effectLst/>
                          <a:latin typeface="Palatino Linotype" pitchFamily="18" charset="0"/>
                        </a:rPr>
                        <a:t>Activo: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Palatino Linotype" pitchFamily="18" charset="0"/>
                        </a:rPr>
                        <a:t> Fondos de Contingencias</a:t>
                      </a:r>
                      <a:endParaRPr lang="es-ES" sz="1800" b="0" i="0" u="none" strike="noStrike" dirty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s-ES" sz="1800" b="0" i="0" u="none" strike="noStrike" dirty="0" smtClean="0">
                        <a:effectLst/>
                        <a:latin typeface="Palatino Linotype" pitchFamily="18" charset="0"/>
                      </a:endParaRPr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68.699,38</a:t>
                      </a:r>
                      <a:endParaRPr lang="es-ES" dirty="0"/>
                    </a:p>
                  </a:txBody>
                  <a:tcPr marL="8185" marR="8185" marT="81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9638"/>
            <a:ext cx="720080" cy="849078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2131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51520" y="1360687"/>
            <a:ext cx="8424936" cy="43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II. Gastos de Funcionamiento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_tradnl" sz="16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Facultades, Escuelas, Departamentos e Institutos Universitarios de Investigación.</a:t>
            </a: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Mantenimiento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de la 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fórmula de asignación a Departamentos e Institutos de Investigación,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completada por la dotación adicional por el reconocimiento de Sexenios del Profesor Contratado Laboral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" sz="2000" dirty="0" smtClean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Dotación Directa en Presupuesto Inicial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Departamentos: 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endParaRPr lang="es-E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1737360" lvl="3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Dotación para Gastos de Funcionamiento</a:t>
            </a:r>
          </a:p>
          <a:p>
            <a:pPr marL="1737360" lvl="3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Ayuda por Desplazamiento </a:t>
            </a:r>
            <a:r>
              <a:rPr lang="es-ES" sz="2000" i="1" dirty="0" err="1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Intercampus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(Docencia)</a:t>
            </a:r>
            <a:endParaRPr lang="es-ES" sz="2000" i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marL="1737360" lvl="3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Reconocimiento Pacto por la Calidad</a:t>
            </a:r>
          </a:p>
          <a:p>
            <a:pPr marL="1737360" lvl="3" indent="-45720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+mj-lt"/>
              <a:buAutoNum type="arabicPeriod"/>
              <a:defRPr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Eficiencia en la </a:t>
            </a:r>
            <a:r>
              <a:rPr lang="es-ES" sz="2000" i="1" dirty="0" err="1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Presupuestación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por Resultados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6420" y="380197"/>
            <a:ext cx="8784976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Criterios  adoptados en el Presupuesto de Gastos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" y="0"/>
            <a:ext cx="720080" cy="849078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9453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0" y="1124744"/>
            <a:ext cx="89644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II. Gastos de Funcionamiento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_tradnl" sz="2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Servicios, Oficinas y Unidades de Servicios Administrativos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Desarrollo Eficiencia en la Presupuestación: Gastos Operativos Servicios Administrativos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: </a:t>
            </a:r>
          </a:p>
          <a:p>
            <a:pPr marL="1554480" lvl="3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Consolidación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es-E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Sistema de Asignación Eficiente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Dotaciones Presupuestarias a Servicios, Oficinas Administrativas y Órganos de Gobierno:</a:t>
            </a:r>
          </a:p>
          <a:p>
            <a:pPr marL="1280160" lvl="3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1554480" lvl="3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Modelo Eficiente de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diferenciación:</a:t>
            </a:r>
          </a:p>
          <a:p>
            <a:pPr marL="2011680" lvl="4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Gastos Básicos Modulables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, asignación por Persona (Actualizado a la estructura 2020).</a:t>
            </a:r>
          </a:p>
          <a:p>
            <a:pPr marL="2011680" lvl="4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Gastos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Específicos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: Evaluables, Justificables, Medibles por Consecución de Objetivos. EVD Resultados Ejecución.</a:t>
            </a:r>
          </a:p>
          <a:p>
            <a:pPr marL="1554480" lvl="3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6420" y="380197"/>
            <a:ext cx="8784976" cy="927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Criterios  adoptados en el Presupuesto de Gastos</a:t>
            </a:r>
            <a:endParaRPr lang="es-E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1" name="9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8676456" y="6165304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648725"/>
              </p:ext>
            </p:extLst>
          </p:nvPr>
        </p:nvGraphicFramePr>
        <p:xfrm>
          <a:off x="2771800" y="3717032"/>
          <a:ext cx="3384376" cy="609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372392515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54835842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2019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2020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20258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28.500€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51.500€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63171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" y="12446"/>
            <a:ext cx="720080" cy="849078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880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713"/>
            <a:ext cx="8280920" cy="92710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504" y="1412776"/>
            <a:ext cx="8784976" cy="3182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III. Gastos Financieros.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Reducción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los gastos por operaciones de </a:t>
            </a:r>
            <a:r>
              <a:rPr lang="es-ES_tradnl" sz="22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confirming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Reducción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de los Gastos por </a:t>
            </a:r>
            <a:r>
              <a:rPr lang="es-ES_tradnl" sz="22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Intereses de Préstamos </a:t>
            </a:r>
            <a:r>
              <a:rPr lang="es-ES_tradnl" sz="2200" dirty="0" smtClean="0">
                <a:latin typeface="+mn-lt"/>
                <a:cs typeface="+mn-cs"/>
              </a:rPr>
              <a:t>y </a:t>
            </a:r>
            <a:r>
              <a:rPr lang="es-ES_tradnl" sz="22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Anticipos del Plan Plurianual de Inversiones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(BEI)Incorporación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del importe consignado por la Generalitat Valenciana para gastos financieros del préstamo del BEI.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820394086"/>
              </p:ext>
            </p:extLst>
          </p:nvPr>
        </p:nvGraphicFramePr>
        <p:xfrm>
          <a:off x="827584" y="3657600"/>
          <a:ext cx="8064896" cy="1859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Flecha curvada hacia la izquierda"/>
          <p:cNvSpPr/>
          <p:nvPr/>
        </p:nvSpPr>
        <p:spPr>
          <a:xfrm>
            <a:off x="5220072" y="4005064"/>
            <a:ext cx="504056" cy="21602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28228" y="5608979"/>
            <a:ext cx="410445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>
                    <a:lumMod val="50000"/>
                  </a:schemeClr>
                </a:solidFill>
              </a:rPr>
              <a:t>Financiado Íntegramente GV: </a:t>
            </a:r>
          </a:p>
          <a:p>
            <a:pPr algn="ctr"/>
            <a:r>
              <a:rPr lang="es-ES" sz="1400" dirty="0" smtClean="0">
                <a:solidFill>
                  <a:schemeClr val="bg1">
                    <a:lumMod val="50000"/>
                  </a:schemeClr>
                </a:solidFill>
              </a:rPr>
              <a:t>Igual Reducción Línea 45020 del Capítulo IV Ingresos</a:t>
            </a:r>
            <a:endParaRPr lang="es-E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Botón de acción: Hacia atrás o Anterior">
            <a:hlinkClick r:id="rId8" action="ppaction://hlinksldjump" highlightClick="1"/>
          </p:cNvPr>
          <p:cNvSpPr/>
          <p:nvPr/>
        </p:nvSpPr>
        <p:spPr>
          <a:xfrm>
            <a:off x="8676456" y="6165304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349"/>
            <a:ext cx="720080" cy="849078"/>
          </a:xfrm>
          <a:prstGeom prst="rect">
            <a:avLst/>
          </a:prstGeom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ángulo 14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927100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32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251520" y="1423779"/>
            <a:ext cx="8640960" cy="510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IV. Transferencias Corrientes: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Plan Estratégico Subvenciones :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Marco de la Gestión Actualizable (Detalle Competitivas y Nominativas).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  <a:hlinkClick r:id="rId2" action="ppaction://hlinksldjump"/>
              </a:rPr>
              <a:t>Nivelación Sostenible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Financiación Propia (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26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%), sobre Cofinanciación Externa(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74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%).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Presupuestación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las distintas partidas por los importes concedidos por las instituciones </a:t>
            </a:r>
            <a:r>
              <a:rPr lang="es-E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subvencionadoras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Incorporación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programas </a:t>
            </a: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estímulo y ayuda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los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estudiantes, a la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innovación docente, a la actividad investigadora, a la internacionalización,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 las actividades institucionales y culturales, entre otros.</a:t>
            </a:r>
          </a:p>
          <a:p>
            <a:pPr marL="1097280" lvl="2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	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9"/>
            <a:ext cx="720080" cy="849078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550916"/>
            <a:ext cx="76327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3-EVOLUCIÓN CAPÍTULO IV: COFINANCIACIÓN</a:t>
            </a:r>
            <a:endParaRPr lang="es-ES_tradnl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55781"/>
            <a:ext cx="720080" cy="849078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467064"/>
              </p:ext>
            </p:extLst>
          </p:nvPr>
        </p:nvGraphicFramePr>
        <p:xfrm>
          <a:off x="-2" y="1988840"/>
          <a:ext cx="8964489" cy="2088232"/>
        </p:xfrm>
        <a:graphic>
          <a:graphicData uri="http://schemas.openxmlformats.org/drawingml/2006/table">
            <a:tbl>
              <a:tblPr/>
              <a:tblGrid>
                <a:gridCol w="61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74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2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2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70587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ES" sz="1000" b="1" i="0" u="none" strike="noStrike" dirty="0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2020/2019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8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INDICE 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INDICE 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DOTACIÓN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INDICE FINANCIACIÓN AJENA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76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20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5.492.565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3.600.478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33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5.519.123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4.077.523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33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477.045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2200" b="1" i="0" u="none" strike="noStrike" dirty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7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4733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84765" y="692696"/>
            <a:ext cx="76327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INVESTIGACIÓN</a:t>
            </a:r>
            <a:endParaRPr lang="es-ES_tradnl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9" y="0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8537"/>
              </p:ext>
            </p:extLst>
          </p:nvPr>
        </p:nvGraphicFramePr>
        <p:xfrm>
          <a:off x="323529" y="1600199"/>
          <a:ext cx="8424936" cy="4729496"/>
        </p:xfrm>
        <a:graphic>
          <a:graphicData uri="http://schemas.openxmlformats.org/drawingml/2006/table">
            <a:tbl>
              <a:tblPr/>
              <a:tblGrid>
                <a:gridCol w="7105579">
                  <a:extLst>
                    <a:ext uri="{9D8B030D-6E8A-4147-A177-3AD203B41FA5}">
                      <a16:colId xmlns:a16="http://schemas.microsoft.com/office/drawing/2014/main" val="2758305599"/>
                    </a:ext>
                  </a:extLst>
                </a:gridCol>
                <a:gridCol w="1319357">
                  <a:extLst>
                    <a:ext uri="{9D8B030D-6E8A-4147-A177-3AD203B41FA5}">
                      <a16:colId xmlns:a16="http://schemas.microsoft.com/office/drawing/2014/main" val="2675876484"/>
                    </a:ext>
                  </a:extLst>
                </a:gridCol>
              </a:tblGrid>
              <a:tr h="27430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389641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COFINANCIACIÓN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UMH-FISABIO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83829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BECAS PARA LA INICIACIÓN DE LA INVESTIGACIÓN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792094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DEL PROGRAMA SANTIAGO GRISOLÍA (GV)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155.350 €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499430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PARA CONTRATOS PREDOCTORALES (INCIBE)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272908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PARA LA FORMACIÓN POSDOCTORAL (MINISTERIO): PROGRAMA JUAN DE LA CIERVA -FORMACIÓN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380625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PARA LA FORMACIÓN POSDOCTORAL (MINISTERIO): PROGRAMA JUAN DE LA CIERVA -INCORPORACIÓN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220071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COFINANCIACIÓN CONVOCATORIAS COMPETITIVAS (APORTACIÓN UMH)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100.777 €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720556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BENEFICIARIOS PROGRAMA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VALi+d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POSTDOCTORAL (GV)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415.204 €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688557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BENEFICIARIOS PROGRAMA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VALi+d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PREDOCTORAL (GV)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495.640 €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710080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LABORAL PERSONAL TÉCNICO Y DE GESTIÓN </a:t>
                      </a:r>
                      <a:r>
                        <a:rPr lang="es-E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I+D+i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213.300 €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477178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PERSONAL INVESTIGADOR (ISCIII)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25554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CONTRATACIÓN PERSONAL INVESTIGADOR EN FORMACIÓN EMPRESAS (GV)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26.093 €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74429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CONTRATOS PREDOCTORALES FPI  (MINISTERIO)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281.190 €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185198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ESTANCIAS BREVES BENEFICIARIOS AYUDAS FPU (MINISTERIO)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44.400 €</a:t>
                      </a: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425794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5747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467544" y="697169"/>
            <a:ext cx="81007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RELACIONES INTERNACIONALES</a:t>
            </a:r>
            <a:endParaRPr lang="es-ES_tradn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35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755064"/>
              </p:ext>
            </p:extLst>
          </p:nvPr>
        </p:nvGraphicFramePr>
        <p:xfrm>
          <a:off x="467544" y="1343500"/>
          <a:ext cx="8082824" cy="5300285"/>
        </p:xfrm>
        <a:graphic>
          <a:graphicData uri="http://schemas.openxmlformats.org/drawingml/2006/table">
            <a:tbl>
              <a:tblPr/>
              <a:tblGrid>
                <a:gridCol w="6836787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24025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AYUDAS ESTUDIANTES OUTGOING UMH (DOBLES TITULACIONES)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ACCIONES ESPECIALES DE IMPULSO AL POSTGRADO INTERNACIONAL (COLABORACIÓN FUNDACIÓN CAROLINA)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A ESTUDIANTES  EN PROGRAMAS DE INTERCAMBIO NACIONAL SICUE (FONDOS PROPIOS)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36.500 €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A ESTUDIANTES: PROGRAMA ERASMUS (GENERALITAT VALENCIANA)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437997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ESTUDIANTES ERASMUS FINES ESTUDIOS (SEPIE)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470.500 €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62120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MOVILIDAD PROGRAMA ERASMUS ESTANCIAS DOCENTES Y FORMATIVAS (SEPIE)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29.100 €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515384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ORGANIZACIÓN A LA MOVILIDAD ESTUDIANTES EN PRÁCTICAS (SEPIE)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41.900 €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063692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AYUDAS PARA LA MOVILIDAD INTERNACIONAL ERASMUS CON PAÍSES ASOCIADOS (SEPIE)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13.960 €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056250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BECAS PARA DOCTORANDOS Y PDI COLEGIO DOCTORADO TORDESILLAS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245618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COFINANCIACIÓN   PROGRAMA ESTUDIANTES ERASMUS: APORTACIÓN UMH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875379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CONVOCATORIA DE AYUDAS ESTANCIAS DOCENTES Y FORMATIVAS (PROGRAMA ERASMUS +)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366412"/>
                  </a:ext>
                </a:extLst>
              </a:tr>
              <a:tr h="3603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CONVOCATORIA DE AYUDAS UMH PARA ESTUDIANTES DESTINO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36.000 €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8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987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35762" cy="639763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Contexto Actual</a:t>
            </a:r>
            <a:endParaRPr lang="es-ES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0629" y="1605668"/>
            <a:ext cx="8822741" cy="4142410"/>
          </a:xfrm>
        </p:spPr>
        <p:txBody>
          <a:bodyPr rtlCol="0">
            <a:noAutofit/>
          </a:bodyPr>
          <a:lstStyle/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Incertidumbre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Elaboración </a:t>
            </a:r>
            <a:r>
              <a:rPr lang="es-ES_tradnl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P.G.</a:t>
            </a:r>
            <a:r>
              <a:rPr lang="es-ES_tradnl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</a:t>
            </a:r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Congelación de las subvenciones 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 </a:t>
            </a:r>
            <a:r>
              <a:rPr lang="es-ES_tradn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G.V.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objetivo del Programa de Estabilidad del Reino de España 2018-2021.</a:t>
            </a: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Continuidad del Convenio de 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Deuda Histórica de la </a:t>
            </a:r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GV</a:t>
            </a:r>
            <a:r>
              <a:rPr lang="es-ES_tradnl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 una reducción en los ingresos previstos en Calendario según convenio: - 0,5 Millones</a:t>
            </a:r>
          </a:p>
          <a:p>
            <a:pPr lvl="1" indent="-274320" algn="just">
              <a:buClr>
                <a:schemeClr val="accent5"/>
              </a:buClr>
              <a:defRPr/>
            </a:pPr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Ligero Incremento para Gasto </a:t>
            </a:r>
            <a:r>
              <a:rPr lang="es-ES_tradn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Corriente </a:t>
            </a:r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+ 0,7 Millones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indent="-274320" algn="just">
              <a:buClr>
                <a:schemeClr val="accent5"/>
              </a:buClr>
              <a:defRPr/>
            </a:pPr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Reducción por Reprogramación Inversión con efectos – 1,2 Millones en 2020</a:t>
            </a:r>
            <a:endParaRPr lang="es-ES_tradn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74320" algn="just">
              <a:buClr>
                <a:schemeClr val="accent5"/>
              </a:buClr>
              <a:defRPr/>
            </a:pP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 algn="just" eaLnBrk="1" fontAlgn="auto" hangingPunct="1">
              <a:spcAft>
                <a:spcPts val="0"/>
              </a:spcAft>
              <a:buClr>
                <a:schemeClr val="accent5"/>
              </a:buClr>
              <a:buNone/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buFont typeface="Wingdings 2" pitchFamily="18" charset="2"/>
              <a:buNone/>
              <a:defRPr/>
            </a:pPr>
            <a:endParaRPr lang="es-ES_tradnl" sz="1400" dirty="0" smtClean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937"/>
            <a:ext cx="1224136" cy="14434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ESTUDIANTES Y COORDINACIÓN</a:t>
            </a:r>
            <a:endParaRPr lang="es-ES_tradn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34113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61261"/>
              </p:ext>
            </p:extLst>
          </p:nvPr>
        </p:nvGraphicFramePr>
        <p:xfrm>
          <a:off x="379666" y="1412776"/>
          <a:ext cx="8384667" cy="5234442"/>
        </p:xfrm>
        <a:graphic>
          <a:graphicData uri="http://schemas.openxmlformats.org/drawingml/2006/table">
            <a:tbl>
              <a:tblPr/>
              <a:tblGrid>
                <a:gridCol w="7242117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142550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3135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47032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AYUDAS AL TRANSPORTE UNIVERSITARIO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484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PREMIOS DE EXCELENCIA ACADÉMICA A LOS 25 MEJORES</a:t>
                      </a:r>
                    </a:p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EXPEDIENTES DE LA UNIVERSIDAD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47032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COMEDOR UNIVERSITARIO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  <a:tr h="484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PROGRAMA DE PREMIOS PARA LOS ESTUDIANTES GANADORES DE LAS OLIMPIADAS</a:t>
                      </a:r>
                    </a:p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ACADÉMICAS, Y CERTÁMENES CIENTÍFICOS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437997"/>
                  </a:ext>
                </a:extLst>
              </a:tr>
              <a:tr h="484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ESTUDIO E IMPULSO ACCIONES EVALUACIÓN Y FORMACIÓN COMPETENCIAS BLANDAS</a:t>
                      </a:r>
                    </a:p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ESTUDIANTADO UMH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62120"/>
                  </a:ext>
                </a:extLst>
              </a:tr>
              <a:tr h="47032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PREMIOS RADIO UMH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515384"/>
                  </a:ext>
                </a:extLst>
              </a:tr>
              <a:tr h="47032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 SEMANA DE LA CIENCIA Y TECNOLOGÍA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063692"/>
                  </a:ext>
                </a:extLst>
              </a:tr>
              <a:tr h="48455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PROMOCIÓN DE JORNADAS Y ACTIVIDADES CULTURALES Y CIENTÍFICAS DE</a:t>
                      </a:r>
                    </a:p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05625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475619" y="707940"/>
            <a:ext cx="76327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CULTURA</a:t>
            </a:r>
            <a:endParaRPr lang="es-ES_tradnl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59598"/>
            <a:ext cx="720080" cy="849078"/>
          </a:xfrm>
          <a:prstGeom prst="rect">
            <a:avLst/>
          </a:prstGeom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4910"/>
              </p:ext>
            </p:extLst>
          </p:nvPr>
        </p:nvGraphicFramePr>
        <p:xfrm>
          <a:off x="611560" y="1600200"/>
          <a:ext cx="7956736" cy="4075863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3490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52350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ACTIVIDADES DE CULTURA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80.400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539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PREMIOS CERTAMEN DE OBRAS ARTÍSTICAS (ADQUISICIÓN OBRA)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52350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BECAS CULTURA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  <a:tr h="539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PREMIOS</a:t>
                      </a:r>
                      <a:r>
                        <a:rPr lang="es-ES" sz="1800" b="0" i="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CULTURA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437997"/>
                  </a:ext>
                </a:extLst>
              </a:tr>
              <a:tr h="539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PROYECTOS CULTURALES Y ARTÍSTICOS PARA LA DIVULGACIÓN DE LA CULTURA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17.176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62120"/>
                  </a:ext>
                </a:extLst>
              </a:tr>
              <a:tr h="52350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ACTIVIDADES AUNEX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93.633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515384"/>
                  </a:ext>
                </a:extLst>
              </a:tr>
              <a:tr h="52350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SABIEX</a:t>
                      </a:r>
                      <a:endParaRPr lang="es-ES" sz="1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13.800 </a:t>
                      </a:r>
                      <a:r>
                        <a:rPr lang="es-ES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063692"/>
                  </a:ext>
                </a:extLst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431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PROFESORADO</a:t>
            </a:r>
            <a:endParaRPr lang="es-ES_tradn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8" y="68353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78863"/>
              </p:ext>
            </p:extLst>
          </p:nvPr>
        </p:nvGraphicFramePr>
        <p:xfrm>
          <a:off x="611560" y="1600200"/>
          <a:ext cx="7956736" cy="1964399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3166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8116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Y PERFECCIONAMIENTO DEL PDI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836161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GRADOS SEMIPRESENCIALES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188.000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</a:tbl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6811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RELACIONES INSTITUCIONALES</a:t>
            </a:r>
            <a:endParaRPr lang="es-ES_tradn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0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0906"/>
              </p:ext>
            </p:extLst>
          </p:nvPr>
        </p:nvGraphicFramePr>
        <p:xfrm>
          <a:off x="611560" y="1600200"/>
          <a:ext cx="7956736" cy="3102863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5326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83210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DIRECTOS DE ACCIONES DE PROYECCIÓN EN LA SOCIEDAD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85727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CON ENTIDADES SIN ÁNIMO DE LUCRO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88082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CÁTEDRAS ESPECIALES (MISTERI D´ELX, PEDRO IBARRA, MIGUEL HERNÁNDEZ,</a:t>
                      </a:r>
                    </a:p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PALMERAL D´ELX, DAMA DE ELCHE, SAN CRISPÍN, SEDE RWANDA, DE ESTUDIOS</a:t>
                      </a:r>
                    </a:p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ARTÍSTICAS "ANNETA NICOLI", Y CÁTEDRA DE ROCK)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</a:tbl>
          </a:graphicData>
        </a:graphic>
      </p:graphicFrame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1240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ESTUDIOS</a:t>
            </a:r>
            <a:endParaRPr lang="es-ES_tradn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0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957354"/>
              </p:ext>
            </p:extLst>
          </p:nvPr>
        </p:nvGraphicFramePr>
        <p:xfrm>
          <a:off x="611560" y="1600200"/>
          <a:ext cx="7956736" cy="2723310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3166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118540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MATERIAL DOCENTE Y LICENCIAS PARA TÍTULOS DE GRADO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12212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ACTIVIDADES ASOCIADAS A REMANENTES‐ENSEÑANZA UNIVERSITARIA</a:t>
                      </a:r>
                    </a:p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(422)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225.801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4041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INCLUSIÓN, SOSTENIBILIDAD Y DEPORTES</a:t>
            </a:r>
            <a:endParaRPr lang="es-ES_tradn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35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574100"/>
              </p:ext>
            </p:extLst>
          </p:nvPr>
        </p:nvGraphicFramePr>
        <p:xfrm>
          <a:off x="611560" y="1600200"/>
          <a:ext cx="7956736" cy="3268960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4820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6967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UMH CAMPUS SALUDABLES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6967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BECAS: MONITORES "CAMPUS SALUDABLES Y DEPORTE"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6967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DE ATENCIÓN A LA DISCAPACIDAD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  <a:tr h="69671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AGENDA UMH 2030 ODS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437997"/>
                  </a:ext>
                </a:extLst>
              </a:tr>
            </a:tbl>
          </a:graphicData>
        </a:graphic>
      </p:graphicFrame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4844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332656"/>
            <a:ext cx="76327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PRINCIPALES ACTUACIONES DE FOMENTO, IMPULSO y GESTIÓN DIRECTA</a:t>
            </a:r>
            <a:endParaRPr lang="es-ES_tradnl" sz="16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935596" y="697169"/>
            <a:ext cx="76327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VICERRECTORADO DE TRANSFERENCIA E INTERCAMBIO DE CONOCIMIENTO</a:t>
            </a:r>
            <a:endParaRPr lang="es-ES_tradnl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35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71835"/>
              </p:ext>
            </p:extLst>
          </p:nvPr>
        </p:nvGraphicFramePr>
        <p:xfrm>
          <a:off x="611560" y="1600200"/>
          <a:ext cx="7956736" cy="2836911"/>
        </p:xfrm>
        <a:graphic>
          <a:graphicData uri="http://schemas.openxmlformats.org/drawingml/2006/table">
            <a:tbl>
              <a:tblPr/>
              <a:tblGrid>
                <a:gridCol w="6710699">
                  <a:extLst>
                    <a:ext uri="{9D8B030D-6E8A-4147-A177-3AD203B41FA5}">
                      <a16:colId xmlns:a16="http://schemas.microsoft.com/office/drawing/2014/main" val="2243319921"/>
                    </a:ext>
                  </a:extLst>
                </a:gridCol>
                <a:gridCol w="1246037">
                  <a:extLst>
                    <a:ext uri="{9D8B030D-6E8A-4147-A177-3AD203B41FA5}">
                      <a16:colId xmlns:a16="http://schemas.microsoft.com/office/drawing/2014/main" val="4150136145"/>
                    </a:ext>
                  </a:extLst>
                </a:gridCol>
              </a:tblGrid>
              <a:tr h="4156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PRINCIPALES</a:t>
                      </a:r>
                      <a:r>
                        <a:rPr lang="es-ES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ACCIONES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IMPORTES</a:t>
                      </a:r>
                      <a:endParaRPr lang="es-E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" marR="6858" marT="68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349658"/>
                  </a:ext>
                </a:extLst>
              </a:tr>
              <a:tr h="600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DE IMPULSO A LA INNOVACIÓN: PREMIOS NAU DE LA INNOVACIÓ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023197"/>
                  </a:ext>
                </a:extLst>
              </a:tr>
              <a:tr h="600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CONECTA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75640"/>
                  </a:ext>
                </a:extLst>
              </a:tr>
              <a:tr h="60076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DE IMPULSO A LA TRANSFERENCIA TECNOLÓGICA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688148"/>
                  </a:ext>
                </a:extLst>
              </a:tr>
              <a:tr h="61893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ACTIVIDADES ASOCIADAS A REMANENTES ‐ TRANSFERENCIA E</a:t>
                      </a:r>
                    </a:p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INTERCAMBIO DEL CONOCIMIENTO (542)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485.967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437997"/>
                  </a:ext>
                </a:extLst>
              </a:tr>
            </a:tbl>
          </a:graphicData>
        </a:graphic>
      </p:graphicFrame>
      <p:sp>
        <p:nvSpPr>
          <p:cNvPr id="7" name="5 Botón de acción: Hacia atrás o Anterior">
            <a:hlinkClick r:id="rId4" action="ppaction://hlinksldjump" highlightClick="1"/>
          </p:cNvPr>
          <p:cNvSpPr/>
          <p:nvPr/>
        </p:nvSpPr>
        <p:spPr>
          <a:xfrm>
            <a:off x="8602776" y="6525344"/>
            <a:ext cx="288032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0683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763" y="627609"/>
            <a:ext cx="7489825" cy="9271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998146"/>
            <a:ext cx="8640960" cy="4265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b="1" u="sng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endParaRPr lang="es-ES_tradn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VI: INVERSIONES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Ejecución del </a:t>
            </a:r>
            <a:r>
              <a:rPr lang="es-ES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Plan Plurianual de Inversiones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2020-2023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, incorporando la adecuada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Reprogramación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 de los Recursos, a las necesidades de la Institución.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Mantenimiento del Procedimiento de Presupuestación y Ejecución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Plurianual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(planifica la dotación de Recursos en año necesidad. Dotación en Garantía 10% potenciales Liquidaciones).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" sz="24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8" y="85746"/>
            <a:ext cx="720080" cy="849078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PRINCIPALES 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charset="0"/>
              </a:rPr>
              <a:t>DOTACIONES PRESUPUESTO 2020</a:t>
            </a:r>
            <a:endParaRPr kumimoji="0" lang="es-ES_tradnl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1" u="none" strike="noStrike" kern="1200" cap="none" spc="0" normalizeH="0" baseline="0" noProof="0" dirty="0" smtClean="0">
                <a:ln w="50800"/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Arial" charset="0"/>
              </a:rPr>
              <a:t>Proyecto Presupuesto 2020</a:t>
            </a:r>
            <a:endParaRPr kumimoji="0" lang="es-ES" sz="32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81610"/>
              </p:ext>
            </p:extLst>
          </p:nvPr>
        </p:nvGraphicFramePr>
        <p:xfrm>
          <a:off x="755576" y="1013982"/>
          <a:ext cx="7344816" cy="4800341"/>
        </p:xfrm>
        <a:graphic>
          <a:graphicData uri="http://schemas.openxmlformats.org/drawingml/2006/table">
            <a:tbl>
              <a:tblPr/>
              <a:tblGrid>
                <a:gridCol w="5904656">
                  <a:extLst>
                    <a:ext uri="{9D8B030D-6E8A-4147-A177-3AD203B41FA5}">
                      <a16:colId xmlns:a16="http://schemas.microsoft.com/office/drawing/2014/main" val="84561187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042522186"/>
                    </a:ext>
                  </a:extLst>
                </a:gridCol>
              </a:tblGrid>
              <a:tr h="754309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CONCEPTO DE INVERSIÓN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  <a:r>
                        <a:rPr lang="es-E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63271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INVERSIONES EN INFRAESTRUCTURA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06946"/>
                  </a:ext>
                </a:extLst>
              </a:tr>
              <a:tr h="42999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 (PROYECTO+ EJECUCIÓN DE OBRA)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416916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INSTALACIONES TÉCNICAS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1.458.615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81178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766159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(INFORMÁTICO, Y TÉCNICO)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503.800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87159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BIBLIOGRÁFICAS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8821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 DIDÁCTICO Y DOCENTE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31.609,91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311831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Y EQUIPAMIENTO TÉCNICO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695.297,24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03538"/>
                  </a:ext>
                </a:extLst>
              </a:tr>
              <a:tr h="429992">
                <a:tc>
                  <a:txBody>
                    <a:bodyPr/>
                    <a:lstStyle/>
                    <a:p>
                      <a:pPr algn="l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MATERIALES: SEÑALIZACIÓN CAMPUS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lnSpc>
                          <a:spcPct val="150000"/>
                        </a:lnSpc>
                      </a:pP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842721"/>
                  </a:ext>
                </a:extLst>
              </a:tr>
              <a:tr h="23480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7.100.322</a:t>
                      </a:r>
                      <a:endParaRPr lang="es-E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1" marR="7731" marT="773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79225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635"/>
            <a:ext cx="720080" cy="849078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3295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6041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45526"/>
              </p:ext>
            </p:extLst>
          </p:nvPr>
        </p:nvGraphicFramePr>
        <p:xfrm>
          <a:off x="343628" y="1628803"/>
          <a:ext cx="8229600" cy="2920003"/>
        </p:xfrm>
        <a:graphic>
          <a:graphicData uri="http://schemas.openxmlformats.org/drawingml/2006/table">
            <a:tbl>
              <a:tblPr/>
              <a:tblGrid>
                <a:gridCol w="2644196">
                  <a:extLst>
                    <a:ext uri="{9D8B030D-6E8A-4147-A177-3AD203B41FA5}">
                      <a16:colId xmlns:a16="http://schemas.microsoft.com/office/drawing/2014/main" val="171632437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39141285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1335855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52516451"/>
                    </a:ext>
                  </a:extLst>
                </a:gridCol>
                <a:gridCol w="1336932">
                  <a:extLst>
                    <a:ext uri="{9D8B030D-6E8A-4147-A177-3AD203B41FA5}">
                      <a16:colId xmlns:a16="http://schemas.microsoft.com/office/drawing/2014/main" val="2391080179"/>
                    </a:ext>
                  </a:extLst>
                </a:gridCol>
              </a:tblGrid>
              <a:tr h="6480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 :2020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 :2021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 :2022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 :2023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821029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ALTEA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391.365,00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1.195.000,00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1.099.105,00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113846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601-URBANIZACIÓN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187.500,00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81574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Urbanización entorno Nuevo Edificio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187.500,00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794085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620-CONSTRUCCIÓN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1.195.000,00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911.605,00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80053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 Multiusos Altea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1.195.000,00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911.605,00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84582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621-INSTALACIONES TÉCNICAS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391.365,00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26204"/>
                  </a:ext>
                </a:extLst>
              </a:tr>
              <a:tr h="32456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clima P. Campana-Bernia-Albir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391.365,00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607289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2387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35762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Contexto Actual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68" y="1592460"/>
            <a:ext cx="8822741" cy="4231731"/>
          </a:xfrm>
        </p:spPr>
        <p:txBody>
          <a:bodyPr rtlCol="0">
            <a:noAutofit/>
          </a:bodyPr>
          <a:lstStyle/>
          <a:p>
            <a:pPr indent="-274320" algn="just">
              <a:buClr>
                <a:schemeClr val="accent5"/>
              </a:buClr>
              <a:defRPr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Congelación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la Progresión de la </a:t>
            </a: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Compensación a los Costes 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derivados de la aplicación de la </a:t>
            </a: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Normativa Estatal y Autonómica (CNEA)</a:t>
            </a:r>
          </a:p>
          <a:p>
            <a:pPr marL="68580" indent="0" algn="just">
              <a:buClr>
                <a:schemeClr val="accent5"/>
              </a:buClr>
              <a:buNone/>
              <a:defRPr/>
            </a:pPr>
            <a:endParaRPr lang="es-ES_tradn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74320" algn="just">
              <a:buClr>
                <a:schemeClr val="accent5"/>
              </a:buClr>
              <a:defRPr/>
            </a:pPr>
            <a:r>
              <a:rPr lang="es-ES_tradn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Continuidad de los Precios Públicos Reducidos </a:t>
            </a: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Precios Públicos por matriculación de Alumnos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(Reducción Acumulada del -</a:t>
            </a: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15%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(compensadas directamente a la Universidad por Transferencia GV).</a:t>
            </a:r>
          </a:p>
          <a:p>
            <a:pPr indent="-274320" algn="just">
              <a:buClr>
                <a:schemeClr val="accent5"/>
              </a:buClr>
              <a:defRPr/>
            </a:pPr>
            <a:endParaRPr lang="es-ES_tradnl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" indent="0" algn="just" eaLnBrk="1" fontAlgn="auto" hangingPunct="1">
              <a:spcAft>
                <a:spcPts val="0"/>
              </a:spcAft>
              <a:buClr>
                <a:schemeClr val="accent5"/>
              </a:buClr>
              <a:buNone/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buFont typeface="Wingdings 2" pitchFamily="18" charset="2"/>
              <a:buNone/>
              <a:defRPr/>
            </a:pPr>
            <a:endParaRPr lang="es-ES_tradnl" sz="1400" dirty="0" smtClean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1937"/>
            <a:ext cx="1224136" cy="14434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267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594"/>
            <a:ext cx="720080" cy="849078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9950"/>
              </p:ext>
            </p:extLst>
          </p:nvPr>
        </p:nvGraphicFramePr>
        <p:xfrm>
          <a:off x="107505" y="1005350"/>
          <a:ext cx="8856983" cy="4598502"/>
        </p:xfrm>
        <a:graphic>
          <a:graphicData uri="http://schemas.openxmlformats.org/drawingml/2006/table">
            <a:tbl>
              <a:tblPr/>
              <a:tblGrid>
                <a:gridCol w="3654457">
                  <a:extLst>
                    <a:ext uri="{9D8B030D-6E8A-4147-A177-3AD203B41FA5}">
                      <a16:colId xmlns:a16="http://schemas.microsoft.com/office/drawing/2014/main" val="3250865464"/>
                    </a:ext>
                  </a:extLst>
                </a:gridCol>
                <a:gridCol w="1345044">
                  <a:extLst>
                    <a:ext uri="{9D8B030D-6E8A-4147-A177-3AD203B41FA5}">
                      <a16:colId xmlns:a16="http://schemas.microsoft.com/office/drawing/2014/main" val="651819008"/>
                    </a:ext>
                  </a:extLst>
                </a:gridCol>
                <a:gridCol w="1294286">
                  <a:extLst>
                    <a:ext uri="{9D8B030D-6E8A-4147-A177-3AD203B41FA5}">
                      <a16:colId xmlns:a16="http://schemas.microsoft.com/office/drawing/2014/main" val="3439299784"/>
                    </a:ext>
                  </a:extLst>
                </a:gridCol>
                <a:gridCol w="1243530">
                  <a:extLst>
                    <a:ext uri="{9D8B030D-6E8A-4147-A177-3AD203B41FA5}">
                      <a16:colId xmlns:a16="http://schemas.microsoft.com/office/drawing/2014/main" val="1721360611"/>
                    </a:ext>
                  </a:extLst>
                </a:gridCol>
                <a:gridCol w="1319666">
                  <a:extLst>
                    <a:ext uri="{9D8B030D-6E8A-4147-A177-3AD203B41FA5}">
                      <a16:colId xmlns:a16="http://schemas.microsoft.com/office/drawing/2014/main" val="864145590"/>
                    </a:ext>
                  </a:extLst>
                </a:gridCol>
              </a:tblGrid>
              <a:tr h="60206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2020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2022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2023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35259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ELCHE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554.250,00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12.850.744,24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4.131.625,00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594973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601-URBANIZACIÓN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1.045.000,00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159.125,00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39097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Urbanización Entorno Valona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235.000,00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159.125,00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942932"/>
                  </a:ext>
                </a:extLst>
              </a:tr>
              <a:tr h="508637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Urbanización Entorno Nuevo Edificio Departamental + aparcamiento 3,9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810.000,00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414527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620-CONSTRUCCIÓN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11.749.494,24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3.950.000,00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29687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 Departamental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4.300.000,00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801107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 Edificio Valona (fondos Propios)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594.494,24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726582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 Edificio Valona (fondos Ajenos GVA)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3.500.000,00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1.750.000,00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645933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Residencia-Albergue Altabix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272284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 Edificio Audiovisuales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3.170.000,00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2.200.000,00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946866"/>
                  </a:ext>
                </a:extLst>
              </a:tr>
              <a:tr h="21798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621-INSTALACIONES TÉCNICAS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189.250,00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56.250,00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22.500,00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75481"/>
                  </a:ext>
                </a:extLst>
              </a:tr>
              <a:tr h="4359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de la central de produccion de clima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155.500,00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7594"/>
                  </a:ext>
                </a:extLst>
              </a:tr>
              <a:tr h="4359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Adecuación Servicio de Experimentación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Animal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(COFINANCIACIÓN 50%)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33.750,00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33.750,00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831357"/>
                  </a:ext>
                </a:extLst>
              </a:tr>
              <a:tr h="43597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Adecuación</a:t>
                      </a:r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Laboratorio Bioseguridad NCB-2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COFINANCIACIÓN 50%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22.500,00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22.500,00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202696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9470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594"/>
            <a:ext cx="720080" cy="849078"/>
          </a:xfrm>
          <a:prstGeom prst="rect">
            <a:avLst/>
          </a:prstGeom>
        </p:spPr>
      </p:pic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3655"/>
              </p:ext>
            </p:extLst>
          </p:nvPr>
        </p:nvGraphicFramePr>
        <p:xfrm>
          <a:off x="457200" y="2276872"/>
          <a:ext cx="8229599" cy="2952329"/>
        </p:xfrm>
        <a:graphic>
          <a:graphicData uri="http://schemas.openxmlformats.org/drawingml/2006/table">
            <a:tbl>
              <a:tblPr/>
              <a:tblGrid>
                <a:gridCol w="2602632">
                  <a:extLst>
                    <a:ext uri="{9D8B030D-6E8A-4147-A177-3AD203B41FA5}">
                      <a16:colId xmlns:a16="http://schemas.microsoft.com/office/drawing/2014/main" val="189437886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09690644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27459523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69678525"/>
                    </a:ext>
                  </a:extLst>
                </a:gridCol>
                <a:gridCol w="1378495">
                  <a:extLst>
                    <a:ext uri="{9D8B030D-6E8A-4147-A177-3AD203B41FA5}">
                      <a16:colId xmlns:a16="http://schemas.microsoft.com/office/drawing/2014/main" val="4234720845"/>
                    </a:ext>
                  </a:extLst>
                </a:gridCol>
              </a:tblGrid>
              <a:tr h="93385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29525"/>
                  </a:ext>
                </a:extLst>
              </a:tr>
              <a:tr h="33812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ORIHUELA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355.000,00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615.000,00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826387"/>
                  </a:ext>
                </a:extLst>
              </a:tr>
              <a:tr h="3381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620-CONSTRUCCIÓN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835144"/>
                  </a:ext>
                </a:extLst>
              </a:tr>
              <a:tr h="3381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Edificio La Noria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777113"/>
                  </a:ext>
                </a:extLst>
              </a:tr>
              <a:tr h="33812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621-INSTALACIONES TÉCNICAS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66265"/>
                  </a:ext>
                </a:extLst>
              </a:tr>
              <a:tr h="6659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de clima edif. Biblioteca-Salon de Actos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370.000,00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25492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3146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852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92541"/>
              </p:ext>
            </p:extLst>
          </p:nvPr>
        </p:nvGraphicFramePr>
        <p:xfrm>
          <a:off x="457200" y="1844824"/>
          <a:ext cx="8229599" cy="3919926"/>
        </p:xfrm>
        <a:graphic>
          <a:graphicData uri="http://schemas.openxmlformats.org/drawingml/2006/table">
            <a:tbl>
              <a:tblPr/>
              <a:tblGrid>
                <a:gridCol w="2242592">
                  <a:extLst>
                    <a:ext uri="{9D8B030D-6E8A-4147-A177-3AD203B41FA5}">
                      <a16:colId xmlns:a16="http://schemas.microsoft.com/office/drawing/2014/main" val="36456819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030826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9716312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695412476"/>
                    </a:ext>
                  </a:extLst>
                </a:gridCol>
                <a:gridCol w="1594519">
                  <a:extLst>
                    <a:ext uri="{9D8B030D-6E8A-4147-A177-3AD203B41FA5}">
                      <a16:colId xmlns:a16="http://schemas.microsoft.com/office/drawing/2014/main" val="3484970064"/>
                    </a:ext>
                  </a:extLst>
                </a:gridCol>
              </a:tblGrid>
              <a:tr h="7823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639277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SAN JUAN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238.297,24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16.272.000,00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9.222.742,00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2.141.080,00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166884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601-URBANIZACIÓN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474.120,00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316.080,00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123382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Urbanización entorno futuros edificios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474.120,00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316.080,00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81277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620-CONSTRUCCIÓN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15.950.000,00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8.748.622,00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1.825.000,00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82712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Nau de la Salut - Clínica Traslacional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11.000.000,00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5.376.000,00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1.825.000,00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67881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Nuevo Edificio Concepcion Aleixandre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4.950.000,00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3.372.622,00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300484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621-INSTALACIONES TÉCNICAS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322.000,00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44909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de la RSBT edificio FJ Balmis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322.000,00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920433"/>
                  </a:ext>
                </a:extLst>
              </a:tr>
              <a:tr h="2832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628-EQUIPAMIENTO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238.297,24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49789"/>
                  </a:ext>
                </a:extLst>
              </a:tr>
              <a:tr h="34080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Científico CYBORG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238.297,24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048715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637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594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16577"/>
              </p:ext>
            </p:extLst>
          </p:nvPr>
        </p:nvGraphicFramePr>
        <p:xfrm>
          <a:off x="391795" y="1984595"/>
          <a:ext cx="8229599" cy="3263872"/>
        </p:xfrm>
        <a:graphic>
          <a:graphicData uri="http://schemas.openxmlformats.org/drawingml/2006/table">
            <a:tbl>
              <a:tblPr/>
              <a:tblGrid>
                <a:gridCol w="3028077">
                  <a:extLst>
                    <a:ext uri="{9D8B030D-6E8A-4147-A177-3AD203B41FA5}">
                      <a16:colId xmlns:a16="http://schemas.microsoft.com/office/drawing/2014/main" val="12017461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2692753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1153043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5296722"/>
                    </a:ext>
                  </a:extLst>
                </a:gridCol>
                <a:gridCol w="1313090">
                  <a:extLst>
                    <a:ext uri="{9D8B030D-6E8A-4147-A177-3AD203B41FA5}">
                      <a16:colId xmlns:a16="http://schemas.microsoft.com/office/drawing/2014/main" val="875005558"/>
                    </a:ext>
                  </a:extLst>
                </a:gridCol>
              </a:tblGrid>
              <a:tr h="6129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89493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TODOS LOS CAMPUS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5.561.409,91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2.143.532,00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3.035.064,00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3.002.970,00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9727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603-OTRAS INVERSIONES EN INFRAESTRUCTURAS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9277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eficiencia energética aulas (Control e Iluminación)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238471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620-CONSTRUCCIÓN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1.313.500,00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960.000,00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2.560.000,00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2.785.000,00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50086"/>
                  </a:ext>
                </a:extLst>
              </a:tr>
              <a:tr h="30408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Cubiertas Edificios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670587"/>
                  </a:ext>
                </a:extLst>
              </a:tr>
              <a:tr h="44388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Asistencias Técnicas: Elaboración y Supervisión de Proyectos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463.500,00 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320.000,00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79987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Liquidaciones de Obra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260.000,00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2.240.000,00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2.735.000,00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118828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Renovaciones climatización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194287"/>
                  </a:ext>
                </a:extLst>
              </a:tr>
              <a:tr h="2219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patologías Edificios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12204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4911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80677"/>
              </p:ext>
            </p:extLst>
          </p:nvPr>
        </p:nvGraphicFramePr>
        <p:xfrm>
          <a:off x="457200" y="1700801"/>
          <a:ext cx="8229599" cy="4253245"/>
        </p:xfrm>
        <a:graphic>
          <a:graphicData uri="http://schemas.openxmlformats.org/drawingml/2006/table">
            <a:tbl>
              <a:tblPr/>
              <a:tblGrid>
                <a:gridCol w="2602632">
                  <a:extLst>
                    <a:ext uri="{9D8B030D-6E8A-4147-A177-3AD203B41FA5}">
                      <a16:colId xmlns:a16="http://schemas.microsoft.com/office/drawing/2014/main" val="61856274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86252017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5462345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03362096"/>
                    </a:ext>
                  </a:extLst>
                </a:gridCol>
                <a:gridCol w="1378495">
                  <a:extLst>
                    <a:ext uri="{9D8B030D-6E8A-4147-A177-3AD203B41FA5}">
                      <a16:colId xmlns:a16="http://schemas.microsoft.com/office/drawing/2014/main" val="373054344"/>
                    </a:ext>
                  </a:extLst>
                </a:gridCol>
              </a:tblGrid>
              <a:tr h="69813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00578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TODOS LOS CAMPUS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5.561.409,91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2.143.532,00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3.035.064,00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3.002.970,00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101292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621-INSTALACIONES TÉCNICAS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878.000,00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33194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Adecuación Normativa: Todos Los Campus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164.000,00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789023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Electrificación Aulas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053446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Audiovisual Radio y TV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304344"/>
                  </a:ext>
                </a:extLst>
              </a:tr>
              <a:tr h="5055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Técnicos del Servicio Médico y de Primeros Auxilios (3 SVB)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564724"/>
                  </a:ext>
                </a:extLst>
              </a:tr>
              <a:tr h="5055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Instalaciones de Control de Edificios y Sistemas Contra Incendios (Mejora e Incendios)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46719"/>
                  </a:ext>
                </a:extLst>
              </a:tr>
              <a:tr h="50554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Obras de Ampliación, Reparaciones y Adaptaciones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577642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de sistemas CCTV y control de acceso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75.000,00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25622"/>
                  </a:ext>
                </a:extLst>
              </a:tr>
              <a:tr h="2527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Equipamiento Aulas Docentes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436617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486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1" y="4346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224465"/>
              </p:ext>
            </p:extLst>
          </p:nvPr>
        </p:nvGraphicFramePr>
        <p:xfrm>
          <a:off x="457200" y="1700806"/>
          <a:ext cx="8229599" cy="3527361"/>
        </p:xfrm>
        <a:graphic>
          <a:graphicData uri="http://schemas.openxmlformats.org/drawingml/2006/table">
            <a:tbl>
              <a:tblPr/>
              <a:tblGrid>
                <a:gridCol w="2746648">
                  <a:extLst>
                    <a:ext uri="{9D8B030D-6E8A-4147-A177-3AD203B41FA5}">
                      <a16:colId xmlns:a16="http://schemas.microsoft.com/office/drawing/2014/main" val="33583752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36778448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9916687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171082276"/>
                    </a:ext>
                  </a:extLst>
                </a:gridCol>
                <a:gridCol w="1378495">
                  <a:extLst>
                    <a:ext uri="{9D8B030D-6E8A-4147-A177-3AD203B41FA5}">
                      <a16:colId xmlns:a16="http://schemas.microsoft.com/office/drawing/2014/main" val="3240710538"/>
                    </a:ext>
                  </a:extLst>
                </a:gridCol>
              </a:tblGrid>
              <a:tr h="7094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02901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TODOS LOS CAMPUS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5.561.409,91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2.143.532,00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3.035.064,00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3.002.970,00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296956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623-MOBILIARIO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220.000,00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0862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todos los Campus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679811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Residencia </a:t>
                      </a:r>
                      <a:r>
                        <a:rPr lang="es-E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Altabix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055842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624-EQUIPAMIENTO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103.800,00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166534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T.I.C: HW para Procesos de Gestión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598186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T.I.C: SW para Procesos de Gestión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399576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Licencias Informáticas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46504"/>
                  </a:ext>
                </a:extLst>
              </a:tr>
              <a:tr h="256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Adquisición Lectora Óptica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16.000,00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621376"/>
                  </a:ext>
                </a:extLst>
              </a:tr>
              <a:tr h="50596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Reservas de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Instalaciones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Deportivas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255225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083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1" y="43460"/>
            <a:ext cx="720080" cy="849078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12847"/>
              </p:ext>
            </p:extLst>
          </p:nvPr>
        </p:nvGraphicFramePr>
        <p:xfrm>
          <a:off x="457200" y="1916831"/>
          <a:ext cx="8229599" cy="3528393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1652503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1495212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9137589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36048075"/>
                    </a:ext>
                  </a:extLst>
                </a:gridCol>
                <a:gridCol w="1378495">
                  <a:extLst>
                    <a:ext uri="{9D8B030D-6E8A-4147-A177-3AD203B41FA5}">
                      <a16:colId xmlns:a16="http://schemas.microsoft.com/office/drawing/2014/main" val="3989718562"/>
                    </a:ext>
                  </a:extLst>
                </a:gridCol>
              </a:tblGrid>
              <a:tr h="7494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30443"/>
                  </a:ext>
                </a:extLst>
              </a:tr>
              <a:tr h="27137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TODOS LOS CAMPUS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5.561.409,91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2.143.532,00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3.035.064,00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3.002.970,00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51846"/>
                  </a:ext>
                </a:extLst>
              </a:tr>
              <a:tr h="2713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625-BIBLIOGRÁFICOS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1.000.000,00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1228"/>
                  </a:ext>
                </a:extLst>
              </a:tr>
              <a:tr h="2713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Bibliográficas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1.000.000,00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796830"/>
                  </a:ext>
                </a:extLst>
              </a:tr>
              <a:tr h="2713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626-EQUIPOS DOCENTES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31.609,91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35.532,00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39.064,00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03733"/>
                  </a:ext>
                </a:extLst>
              </a:tr>
              <a:tr h="33598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Renovación Equipos Animalario SEA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16.151,00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17.766,00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21.485,00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775915"/>
                  </a:ext>
                </a:extLst>
              </a:tr>
              <a:tr h="28429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Renovación Equipos Animalario RMG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15.458,91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17.766,00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19.532,00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21.485,00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658153"/>
                  </a:ext>
                </a:extLst>
              </a:tr>
              <a:tr h="2713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627- EQUIPOS INVESTIGACIÓN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175.000,00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52914"/>
                  </a:ext>
                </a:extLst>
              </a:tr>
              <a:tr h="80176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Material Docente y Licencias para la Implantación de Nuevos Títulos de Grado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350.000,00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175.000,00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355917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6281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251520" y="482133"/>
            <a:ext cx="83529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PLANIFICACIÓN 2020 -2023</a:t>
            </a:r>
            <a:endParaRPr lang="es-ES_tradnl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0" name="10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8676456" y="6093296"/>
            <a:ext cx="28803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73297"/>
              </p:ext>
            </p:extLst>
          </p:nvPr>
        </p:nvGraphicFramePr>
        <p:xfrm>
          <a:off x="457200" y="1700811"/>
          <a:ext cx="8229599" cy="2671182"/>
        </p:xfrm>
        <a:graphic>
          <a:graphicData uri="http://schemas.openxmlformats.org/drawingml/2006/table">
            <a:tbl>
              <a:tblPr/>
              <a:tblGrid>
                <a:gridCol w="2962672">
                  <a:extLst>
                    <a:ext uri="{9D8B030D-6E8A-4147-A177-3AD203B41FA5}">
                      <a16:colId xmlns:a16="http://schemas.microsoft.com/office/drawing/2014/main" val="388937432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8642885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910188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61521452"/>
                    </a:ext>
                  </a:extLst>
                </a:gridCol>
                <a:gridCol w="1378495">
                  <a:extLst>
                    <a:ext uri="{9D8B030D-6E8A-4147-A177-3AD203B41FA5}">
                      <a16:colId xmlns:a16="http://schemas.microsoft.com/office/drawing/2014/main" val="1875921143"/>
                    </a:ext>
                  </a:extLst>
                </a:gridCol>
              </a:tblGrid>
              <a:tr h="6394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Planificación: 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Planificación: 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838949"/>
                  </a:ext>
                </a:extLst>
              </a:tr>
              <a:tr h="2315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TODOS LOS CAMPUS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5.561.409,91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2.143.532,00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3.035.064,00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3.002.970,00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014855"/>
                  </a:ext>
                </a:extLst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628-PROYECTOS TÉCNICOS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457.000,00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440.000,00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15621"/>
                  </a:ext>
                </a:extLst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Técnicos: Redes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457.000,00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440.000,00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042465"/>
                  </a:ext>
                </a:extLst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629- OTROS ACTIVOS MATERIALES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35.000,00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-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87588"/>
                  </a:ext>
                </a:extLst>
              </a:tr>
              <a:tr h="2646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Señalética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788039"/>
                  </a:ext>
                </a:extLst>
              </a:tr>
              <a:tr h="26461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Señalética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Adaptada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Diversidad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10.000,00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643044"/>
                  </a:ext>
                </a:extLst>
              </a:tr>
              <a:tr h="25653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7.100.322,15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33.076.276,24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17.488.536,00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5.144.050,00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557547"/>
                  </a:ext>
                </a:extLst>
              </a:tr>
              <a:tr h="31974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62.809.184,39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194608"/>
                  </a:ext>
                </a:extLst>
              </a:tr>
            </a:tbl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ángulo 13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3808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088" y="620713"/>
            <a:ext cx="7489825" cy="927100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268760"/>
            <a:ext cx="8070652" cy="310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VII. Transferencias de Capital.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u="sng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Impulso de inversiones en infraestructuras para el Desarrollo  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Convocatoria Adquisición Arte: Premio Artistas</a:t>
            </a:r>
            <a:endParaRPr lang="es-ES_tradn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s-ES_tradnl" dirty="0" smtClean="0">
              <a:solidFill>
                <a:srgbClr val="002060"/>
              </a:solidFill>
              <a:latin typeface="+mn-lt"/>
              <a:cs typeface="+mn-cs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47101"/>
              </p:ext>
            </p:extLst>
          </p:nvPr>
        </p:nvGraphicFramePr>
        <p:xfrm>
          <a:off x="953054" y="3641313"/>
          <a:ext cx="6912768" cy="216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009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Impulso Proyectos Específicos</a:t>
                      </a:r>
                      <a:r>
                        <a:rPr lang="es-ES" sz="2400" baseline="0" dirty="0" smtClean="0"/>
                        <a:t> de Inversión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5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2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Reforma Baños Hospital de </a:t>
                      </a:r>
                      <a:r>
                        <a:rPr lang="es-ES" sz="2400" b="1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Nemba</a:t>
                      </a:r>
                      <a:endParaRPr lang="es-E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20.000,00</a:t>
                      </a:r>
                      <a:endParaRPr lang="es-E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5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Convocatoria Pública Adquisición Arte</a:t>
                      </a:r>
                      <a:endParaRPr lang="es-E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bg1"/>
                          </a:solidFill>
                          <a:effectLst/>
                        </a:rPr>
                        <a:t>8.000,00</a:t>
                      </a:r>
                      <a:endParaRPr lang="es-ES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057109"/>
                  </a:ext>
                </a:extLst>
              </a:tr>
            </a:tbl>
          </a:graphicData>
        </a:graphic>
      </p:graphicFrame>
      <p:sp>
        <p:nvSpPr>
          <p:cNvPr id="10" name="9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8316416" y="5949280"/>
            <a:ext cx="43204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89825" cy="64807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002060"/>
                </a:solidFill>
              </a:rPr>
              <a:t/>
            </a:r>
            <a:br>
              <a:rPr lang="es-ES_tradnl" sz="2400" b="1" dirty="0" smtClean="0">
                <a:solidFill>
                  <a:srgbClr val="002060"/>
                </a:solidFill>
              </a:rPr>
            </a:br>
            <a:r>
              <a:rPr lang="es-ES_tradnl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536" y="1484784"/>
            <a:ext cx="8424936" cy="312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endParaRPr lang="es-ES_tradnl" b="1" u="sng" dirty="0">
              <a:solidFill>
                <a:srgbClr val="000000"/>
              </a:solidFill>
              <a:latin typeface="Cambria" pitchFamily="18" charset="0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VIII. Activos 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Financieros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Mantenimiento 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dotación </a:t>
            </a:r>
            <a:r>
              <a:rPr lang="es-ES_tradn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para </a:t>
            </a:r>
            <a:r>
              <a:rPr lang="es-ES_tradn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continuar con el impulso a la Innovación, tomando participación en empresas creadas en acción de la </a:t>
            </a:r>
            <a:r>
              <a:rPr lang="es-ES_tradnl" sz="2800" b="1" dirty="0" smtClean="0">
                <a:solidFill>
                  <a:schemeClr val="accent6"/>
                </a:solidFill>
                <a:latin typeface="+mn-lt"/>
                <a:cs typeface="+mn-cs"/>
              </a:rPr>
              <a:t>NAU de la </a:t>
            </a:r>
            <a:r>
              <a:rPr lang="es-ES_tradnl" sz="2800" b="1" dirty="0" err="1" smtClean="0">
                <a:solidFill>
                  <a:schemeClr val="accent6"/>
                </a:solidFill>
                <a:latin typeface="+mn-lt"/>
                <a:cs typeface="+mn-cs"/>
              </a:rPr>
              <a:t>Innovació</a:t>
            </a:r>
            <a:r>
              <a:rPr lang="es-ES_tradnl" sz="2800" b="1" dirty="0" smtClean="0">
                <a:solidFill>
                  <a:schemeClr val="accent6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8676456" y="6093296"/>
            <a:ext cx="28803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35762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Contexto</a:t>
            </a:r>
            <a:r>
              <a:rPr lang="es-ES_tradnl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Actual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603155"/>
          </a:xfrm>
        </p:spPr>
        <p:txBody>
          <a:bodyPr rtlCol="0">
            <a:noAutofit/>
          </a:bodyPr>
          <a:lstStyle/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65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3050" indent="0" algn="just" eaLnBrk="1" fontAlgn="auto" hangingPunct="1">
              <a:spcAft>
                <a:spcPts val="0"/>
              </a:spcAft>
              <a:buClr>
                <a:schemeClr val="accent5"/>
              </a:buClr>
              <a:buNone/>
              <a:defRPr/>
            </a:pPr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Escenario Incierto en la Aplicación de Ciertas 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Mejoras de las Condiciones Laborales del Personal</a:t>
            </a:r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 Mantenimiento de </a:t>
            </a:r>
            <a:r>
              <a:rPr lang="es-ES_tradnl" sz="2400" b="1" dirty="0" smtClean="0">
                <a:solidFill>
                  <a:schemeClr val="accent6">
                    <a:lumMod val="75000"/>
                  </a:schemeClr>
                </a:solidFill>
              </a:rPr>
              <a:t>medidas de contención de gastos </a:t>
            </a:r>
            <a:r>
              <a:rPr lang="es-ES_tradn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las administraciones públicas.</a:t>
            </a: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Reconocimiento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los </a:t>
            </a:r>
            <a:r>
              <a:rPr lang="es-ES" sz="2400" b="1" i="1" dirty="0" smtClean="0">
                <a:solidFill>
                  <a:schemeClr val="accent6">
                    <a:lumMod val="75000"/>
                  </a:schemeClr>
                </a:solidFill>
              </a:rPr>
              <a:t>quinquenios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docencia y los </a:t>
            </a:r>
            <a:r>
              <a:rPr lang="es-ES" sz="2400" b="1" i="1" dirty="0" smtClean="0">
                <a:solidFill>
                  <a:schemeClr val="accent6">
                    <a:lumMod val="75000"/>
                  </a:schemeClr>
                </a:solidFill>
              </a:rPr>
              <a:t>sexenios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investigación del PDI laboral , y </a:t>
            </a:r>
            <a:r>
              <a:rPr lang="es-ES" sz="2400" b="1" i="1" dirty="0" smtClean="0">
                <a:solidFill>
                  <a:schemeClr val="accent6">
                    <a:lumMod val="75000"/>
                  </a:schemeClr>
                </a:solidFill>
              </a:rPr>
              <a:t>complemento por acreditación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Catedráticos.</a:t>
            </a: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_tradnl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Pleno Reconocimiento </a:t>
            </a:r>
            <a:r>
              <a:rPr lang="es-ES_tradn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s-ES_tradnl" sz="2400" b="1" i="1" dirty="0">
                <a:solidFill>
                  <a:schemeClr val="accent6">
                    <a:lumMod val="75000"/>
                  </a:schemeClr>
                </a:solidFill>
              </a:rPr>
              <a:t>Complemento de Carrera Profesional </a:t>
            </a:r>
            <a:r>
              <a:rPr lang="es-ES_tradnl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 (100 % Financiación GV).</a:t>
            </a: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Aplicación de los criterios de contratación conforme a las </a:t>
            </a:r>
            <a:r>
              <a:rPr lang="es-ES" sz="2400" b="1" i="1" dirty="0" smtClean="0">
                <a:solidFill>
                  <a:schemeClr val="accent6">
                    <a:lumMod val="75000"/>
                  </a:schemeClr>
                </a:solidFill>
              </a:rPr>
              <a:t>tasas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</a:rPr>
              <a:t>de reposición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efectivos (Tanto para el PDI como el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PAS). </a:t>
            </a:r>
            <a:endParaRPr lang="es-E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2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Limitación </a:t>
            </a:r>
            <a:r>
              <a:rPr lang="es-E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la contratación de nuevo personal, salvo excepciones reconocidas por la L.P.G.V.</a:t>
            </a: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buFont typeface="Wingdings 2" pitchFamily="18" charset="2"/>
              <a:buNone/>
              <a:defRPr/>
            </a:pPr>
            <a:endParaRPr lang="es-ES_tradnl" sz="1400" dirty="0" smtClean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140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89825" cy="64807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002060"/>
                </a:solidFill>
              </a:rPr>
              <a:t/>
            </a:r>
            <a:br>
              <a:rPr lang="es-ES_tradnl" sz="2400" b="1" dirty="0" smtClean="0">
                <a:solidFill>
                  <a:srgbClr val="002060"/>
                </a:solidFill>
              </a:rPr>
            </a:br>
            <a:r>
              <a:rPr lang="es-ES_tradnl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Criterios  adoptados en el Presupuesto de Gastos</a:t>
            </a:r>
            <a:endParaRPr lang="es-E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95536" y="1484784"/>
            <a:ext cx="8424936" cy="472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endParaRPr lang="es-ES_tradnl" b="1" u="sng" dirty="0">
              <a:solidFill>
                <a:srgbClr val="000000"/>
              </a:solidFill>
              <a:latin typeface="Cambria" pitchFamily="18" charset="0"/>
            </a:endParaRPr>
          </a:p>
          <a:p>
            <a:pPr marL="640080" lvl="1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Font typeface="Wingdings" pitchFamily="2" charset="2"/>
              <a:buChar char="q"/>
              <a:defRPr/>
            </a:pP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Capítulo </a:t>
            </a:r>
            <a:r>
              <a:rPr lang="es-ES_tradnl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IX. Pasivos Financieros</a:t>
            </a:r>
            <a:r>
              <a:rPr lang="es-ES_tradn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65760" lvl="1" algn="just" fontAlgn="auto"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444500" lvl="1" indent="-88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627063" algn="l"/>
              </a:tabLst>
              <a:defRPr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Importe consignado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los Presupuestos de la Generalitat para 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amortización del préstamo del BEI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44500" lvl="1" indent="-88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627063" algn="l"/>
              </a:tabLst>
              <a:defRPr/>
            </a:pPr>
            <a:endParaRPr lang="es-E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444500" lvl="1" indent="-88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627063" algn="l"/>
              </a:tabLs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Reducción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de los compromisos de devolución de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préstamos 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reintegrables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(Ayuda Parques).</a:t>
            </a:r>
          </a:p>
          <a:p>
            <a:pPr marL="444500" lvl="1" indent="-88900" algn="just" fontAlgn="auto">
              <a:spcBef>
                <a:spcPts val="0"/>
              </a:spcBef>
              <a:spcAft>
                <a:spcPts val="0"/>
              </a:spcAft>
              <a:tabLst>
                <a:tab pos="627063" algn="l"/>
              </a:tabLst>
              <a:defRPr/>
            </a:pP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  <a:p>
            <a:pPr marL="444500" lvl="1" indent="-88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627063" algn="l"/>
              </a:tabLst>
              <a:defRPr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Aportación Anual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para la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Amortización del Préstamo FEDER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: Financiación Inversión en Infraestructura Científico - Tecnológica.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Botón de acción: Hacia atrás o Anterior">
            <a:hlinkClick r:id="rId2" action="ppaction://hlinksldjump" highlightClick="1"/>
          </p:cNvPr>
          <p:cNvSpPr/>
          <p:nvPr/>
        </p:nvSpPr>
        <p:spPr>
          <a:xfrm>
            <a:off x="8676456" y="6093296"/>
            <a:ext cx="28803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4508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67544" y="2348880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rgbClr val="FF0000"/>
                </a:solidFill>
              </a:rPr>
              <a:t>4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ANÁLISIS          ESPECÍFICOS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20687"/>
            <a:ext cx="1512169" cy="1783065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67544" y="1628800"/>
            <a:ext cx="792088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>
                <a:ln w="50800"/>
                <a:solidFill>
                  <a:srgbClr val="FF0000"/>
                </a:solidFill>
              </a:rPr>
              <a:t>4</a:t>
            </a:r>
            <a:r>
              <a:rPr lang="es-ES" sz="5400" b="1" dirty="0" smtClean="0">
                <a:ln w="50800"/>
                <a:solidFill>
                  <a:srgbClr val="FF0000"/>
                </a:solidFill>
              </a:rPr>
              <a:t>.1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PRINCIPALES LÍNEAS DE FOMENTO VALENCIÀ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9" y="35795"/>
            <a:ext cx="866083" cy="1021236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560840" cy="9271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Fomento </a:t>
            </a:r>
            <a:r>
              <a:rPr lang="es-ES_tradnl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Valencià</a:t>
            </a:r>
            <a: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90925"/>
              </p:ext>
            </p:extLst>
          </p:nvPr>
        </p:nvGraphicFramePr>
        <p:xfrm>
          <a:off x="469900" y="2219325"/>
          <a:ext cx="8102600" cy="31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8" name="Hoja de cálculo" r:id="rId4" imgW="5943558" imgH="2304963" progId="Excel.Sheet.12">
                  <p:embed/>
                </p:oleObj>
              </mc:Choice>
              <mc:Fallback>
                <p:oleObj name="Hoja de cálculo" r:id="rId4" imgW="5943558" imgH="230496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9900" y="2219325"/>
                        <a:ext cx="8102600" cy="314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755576" y="2276872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4.2</a:t>
            </a:r>
            <a:r>
              <a:rPr lang="es-ES" sz="5400" b="1" dirty="0" smtClean="0">
                <a:ln w="50800"/>
                <a:solidFill>
                  <a:schemeClr val="bg1">
                    <a:lumMod val="65000"/>
                  </a:schemeClr>
                </a:solidFill>
              </a:rPr>
              <a:t>.- ESTUDIANTES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49" y="0"/>
            <a:ext cx="1198137" cy="1412776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912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089" y="557391"/>
            <a:ext cx="7453336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91041"/>
              </p:ext>
            </p:extLst>
          </p:nvPr>
        </p:nvGraphicFramePr>
        <p:xfrm>
          <a:off x="107504" y="1412776"/>
          <a:ext cx="8928992" cy="3061817"/>
        </p:xfrm>
        <a:graphic>
          <a:graphicData uri="http://schemas.openxmlformats.org/drawingml/2006/table">
            <a:tbl>
              <a:tblPr/>
              <a:tblGrid>
                <a:gridCol w="6424344">
                  <a:extLst>
                    <a:ext uri="{9D8B030D-6E8A-4147-A177-3AD203B41FA5}">
                      <a16:colId xmlns:a16="http://schemas.microsoft.com/office/drawing/2014/main" val="2186120429"/>
                    </a:ext>
                  </a:extLst>
                </a:gridCol>
                <a:gridCol w="1402304">
                  <a:extLst>
                    <a:ext uri="{9D8B030D-6E8A-4147-A177-3AD203B41FA5}">
                      <a16:colId xmlns:a16="http://schemas.microsoft.com/office/drawing/2014/main" val="1851128177"/>
                    </a:ext>
                  </a:extLst>
                </a:gridCol>
                <a:gridCol w="1102344">
                  <a:extLst>
                    <a:ext uri="{9D8B030D-6E8A-4147-A177-3AD203B41FA5}">
                      <a16:colId xmlns:a16="http://schemas.microsoft.com/office/drawing/2014/main" val="3241744472"/>
                    </a:ext>
                  </a:extLst>
                </a:gridCol>
              </a:tblGrid>
              <a:tr h="2614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66945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PRÁCTICAS DE ESTUDIANTES: PROGRAMA DE PRÁCTICAS EN GESTIÓN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406874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PRÁCTICAS DE ESTUDIANTES: AYUDAS PRÁCTICAS FOMENTO DE LA INVESTIGACIÓN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104.018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907681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DE COLABORACIÓN  A ESTUDIANTES: AEIOU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887329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COLABORACIÓN DE ESTUDIANTES CON DIVERSIDAD FUNCIONAL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693976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PARA LA FORMACIÓN POSDOCTORAL (MINISTERIO): PROGRAMA JUAN DE LA CIERVA -FORMACIÓN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336720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BECAS PARA LA INICIACIÓN DE LA INVESTIGACIÓN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75547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9132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089" y="557391"/>
            <a:ext cx="7453336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09241"/>
              </p:ext>
            </p:extLst>
          </p:nvPr>
        </p:nvGraphicFramePr>
        <p:xfrm>
          <a:off x="107504" y="1412776"/>
          <a:ext cx="8856984" cy="4371649"/>
        </p:xfrm>
        <a:graphic>
          <a:graphicData uri="http://schemas.openxmlformats.org/drawingml/2006/table">
            <a:tbl>
              <a:tblPr/>
              <a:tblGrid>
                <a:gridCol w="6372534">
                  <a:extLst>
                    <a:ext uri="{9D8B030D-6E8A-4147-A177-3AD203B41FA5}">
                      <a16:colId xmlns:a16="http://schemas.microsoft.com/office/drawing/2014/main" val="2186120429"/>
                    </a:ext>
                  </a:extLst>
                </a:gridCol>
                <a:gridCol w="1390996">
                  <a:extLst>
                    <a:ext uri="{9D8B030D-6E8A-4147-A177-3AD203B41FA5}">
                      <a16:colId xmlns:a16="http://schemas.microsoft.com/office/drawing/2014/main" val="1851128177"/>
                    </a:ext>
                  </a:extLst>
                </a:gridCol>
                <a:gridCol w="1093454">
                  <a:extLst>
                    <a:ext uri="{9D8B030D-6E8A-4147-A177-3AD203B41FA5}">
                      <a16:colId xmlns:a16="http://schemas.microsoft.com/office/drawing/2014/main" val="3241744472"/>
                    </a:ext>
                  </a:extLst>
                </a:gridCol>
              </a:tblGrid>
              <a:tr h="2614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66945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TÉCNICAS DEL SPRL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95.250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95.250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726382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CERTÁMENES DE PROYECTOS CIENTÍFICOS DE ESTUDIANTES DE 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379255"/>
                  </a:ext>
                </a:extLst>
              </a:tr>
              <a:tr h="261467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AYUDAS AL TRANSPORTE UNIVERSITARIO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2726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AYUDAS DE MATRÍCULA PARA ESTUDIANTES DE MÁSTER OFICIAL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353306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AYUDAS PARA LA MATRÍCULA EN ESTUDIOS OFICIALES DE GRADO Y TITULACIONES DE PRIMER Y SEGUNDO CICLO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426934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UMH: PREMIOS DE EXCELENCIA ACADÉMICA A LOS 25 MEJORES EXPEDIENTES DE LA UNIVERSIDAD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477409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PROGRAMA DE BECAS UMH: COMEDOR UNIVERSITARIO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26339"/>
                  </a:ext>
                </a:extLst>
              </a:tr>
              <a:tr h="5177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BECAS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500.000</a:t>
                      </a:r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s-E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832474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929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5" y="557391"/>
            <a:ext cx="7416824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04131"/>
              </p:ext>
            </p:extLst>
          </p:nvPr>
        </p:nvGraphicFramePr>
        <p:xfrm>
          <a:off x="107505" y="1484492"/>
          <a:ext cx="8712967" cy="3489960"/>
        </p:xfrm>
        <a:graphic>
          <a:graphicData uri="http://schemas.openxmlformats.org/drawingml/2006/table">
            <a:tbl>
              <a:tblPr/>
              <a:tblGrid>
                <a:gridCol w="6135705">
                  <a:extLst>
                    <a:ext uri="{9D8B030D-6E8A-4147-A177-3AD203B41FA5}">
                      <a16:colId xmlns:a16="http://schemas.microsoft.com/office/drawing/2014/main" val="1230667823"/>
                    </a:ext>
                  </a:extLst>
                </a:gridCol>
                <a:gridCol w="1374345">
                  <a:extLst>
                    <a:ext uri="{9D8B030D-6E8A-4147-A177-3AD203B41FA5}">
                      <a16:colId xmlns:a16="http://schemas.microsoft.com/office/drawing/2014/main" val="812969825"/>
                    </a:ext>
                  </a:extLst>
                </a:gridCol>
                <a:gridCol w="1202917">
                  <a:extLst>
                    <a:ext uri="{9D8B030D-6E8A-4147-A177-3AD203B41FA5}">
                      <a16:colId xmlns:a16="http://schemas.microsoft.com/office/drawing/2014/main" val="1776352287"/>
                    </a:ext>
                  </a:extLst>
                </a:gridCol>
              </a:tblGrid>
              <a:tr h="2210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24898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ACCIÓN: "ESTUDIA UN DÍA EN LA UMH"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909271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JORNADAS - PROGRAMAS DE ORIENTACIÓN PSICOPEDAGOGOS/ DIRECTIVOS 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51089"/>
                  </a:ext>
                </a:extLst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PREMIOS PARA LOS ESTUDIANTES GANADORES DE LAS OLIMPIADAS ACADÉMICAS, Y CERTÁMENES CIENTÍFICOS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512283"/>
                  </a:ext>
                </a:extLst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Y JORNADAS DE SEGUIMIENTO ACADÉMICO Y HABILIDADES BÁSICAS PARA EL ESTUDIO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74321"/>
                  </a:ext>
                </a:extLst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ESTUDIANTES NUEVO INGRESO (C. NIVELACIÓN, C.I.U.M. 25-40-45, Y A.P. C.T.E. CPA; CBSU)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217444"/>
                  </a:ext>
                </a:extLst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 DE LA ACCESIBILIDAD AL ALOJAMIENTO Y TRANSPORTE DEL ESTUDIANTE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70239"/>
                  </a:ext>
                </a:extLst>
              </a:tr>
              <a:tr h="43768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E IMPULSO ACCIONES EVALUACIÓN Y FORMACIÓN COMPETENCIAS BLANDAS ESTUDIANTADO UMH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0649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5454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5" y="557391"/>
            <a:ext cx="7416824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59723"/>
              </p:ext>
            </p:extLst>
          </p:nvPr>
        </p:nvGraphicFramePr>
        <p:xfrm>
          <a:off x="996950" y="1484492"/>
          <a:ext cx="7751515" cy="2779395"/>
        </p:xfrm>
        <a:graphic>
          <a:graphicData uri="http://schemas.openxmlformats.org/drawingml/2006/table">
            <a:tbl>
              <a:tblPr/>
              <a:tblGrid>
                <a:gridCol w="5375250">
                  <a:extLst>
                    <a:ext uri="{9D8B030D-6E8A-4147-A177-3AD203B41FA5}">
                      <a16:colId xmlns:a16="http://schemas.microsoft.com/office/drawing/2014/main" val="123066782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12969825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1776352287"/>
                    </a:ext>
                  </a:extLst>
                </a:gridCol>
              </a:tblGrid>
              <a:tr h="2210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24898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ACOGIDA Y PROMOCIÓN DE ESTUDIOS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884344"/>
                  </a:ext>
                </a:extLst>
              </a:tr>
              <a:tr h="43111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JORNADAS Y ACTIVIDADES CULTURALES Y CIENTÍFICAS DE ESTUDIANTES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83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JORNADAS: OUTDOOR-TRAINING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516675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DE CULTURA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220801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AUNEX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93.633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61454"/>
                  </a:ext>
                </a:extLst>
              </a:tr>
              <a:tr h="22103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SABIEX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52109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389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5" y="557391"/>
            <a:ext cx="7416824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8470"/>
              </p:ext>
            </p:extLst>
          </p:nvPr>
        </p:nvGraphicFramePr>
        <p:xfrm>
          <a:off x="179511" y="1484717"/>
          <a:ext cx="8856986" cy="4229100"/>
        </p:xfrm>
        <a:graphic>
          <a:graphicData uri="http://schemas.openxmlformats.org/drawingml/2006/table">
            <a:tbl>
              <a:tblPr/>
              <a:tblGrid>
                <a:gridCol w="6714485">
                  <a:extLst>
                    <a:ext uri="{9D8B030D-6E8A-4147-A177-3AD203B41FA5}">
                      <a16:colId xmlns:a16="http://schemas.microsoft.com/office/drawing/2014/main" val="1389750165"/>
                    </a:ext>
                  </a:extLst>
                </a:gridCol>
                <a:gridCol w="1009493">
                  <a:extLst>
                    <a:ext uri="{9D8B030D-6E8A-4147-A177-3AD203B41FA5}">
                      <a16:colId xmlns:a16="http://schemas.microsoft.com/office/drawing/2014/main" val="185185910"/>
                    </a:ext>
                  </a:extLst>
                </a:gridCol>
                <a:gridCol w="1133008">
                  <a:extLst>
                    <a:ext uri="{9D8B030D-6E8A-4147-A177-3AD203B41FA5}">
                      <a16:colId xmlns:a16="http://schemas.microsoft.com/office/drawing/2014/main" val="4230956867"/>
                    </a:ext>
                  </a:extLst>
                </a:gridCol>
              </a:tblGrid>
              <a:tr h="2140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6547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ESTUDIANTES EN VALENCIÀ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824792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PROMOCIÓN DEL VALENCIÀ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765083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COMEDOR ESTUDIANTES ESCUELA DE NEMBA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13666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DE PROMOCIÓN SOLIDARIA (ESTUDIANTES UMH)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386309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A ESTUDIANTES: PROGRAMA ERASMUS (GENERALITAT VALENCIANA)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32229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CONVOCATORIA DE AYUDAS UMH PARA ESTUDIANTES DESTINO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53137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AYUDAS ESTUDIANTES OUTGOING UMH (DOBLES TITULACIONES)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0732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PARA LA MOVILIDAD INTERNACIONAL ERASMUS CON PAÍSES ASOCIADOS (SEPIE)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254038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ORGANIZACIÓN A LA MOVILIDAD ESTUDIANTES EN PRÁCTICAS (SEPIE)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85683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ESTUDIANTES ERASMUS FINES ESTUDIOS (SEPIE)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513.750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829659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AL ESTUDIANTE VISITANTE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467969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166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735762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Contexto</a:t>
            </a:r>
            <a:r>
              <a:rPr lang="es-ES_tradnl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Actual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603155"/>
          </a:xfrm>
        </p:spPr>
        <p:txBody>
          <a:bodyPr rtlCol="0">
            <a:noAutofit/>
          </a:bodyPr>
          <a:lstStyle/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6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3050" indent="0" algn="just">
              <a:buClr>
                <a:schemeClr val="accent5"/>
              </a:buClr>
              <a:buNone/>
              <a:defRPr/>
            </a:pP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Escenario Incierto en la Aplicación de Ciertas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</a:rPr>
              <a:t>Mejoras de las Condiciones Laborales del Personal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 Mantenimiento de </a:t>
            </a:r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</a:rPr>
              <a:t>medidas de contención de gastos </a:t>
            </a:r>
            <a:r>
              <a:rPr lang="es-ES_tradn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 las administraciones públicas</a:t>
            </a:r>
            <a:r>
              <a:rPr lang="es-ES_tradn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273050" indent="0" algn="just">
              <a:buClr>
                <a:schemeClr val="accent5"/>
              </a:buClr>
              <a:buNone/>
              <a:defRPr/>
            </a:pPr>
            <a:endParaRPr lang="es-ES_tradnl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Mantenimiento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las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</a:rPr>
              <a:t>Retribuciones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los Empleados Públicos</a:t>
            </a: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Cautelas en las expectativas de aplicación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</a:rPr>
              <a:t>Convenio Colectivo del Personal Laboral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las Universidades Públicas </a:t>
            </a:r>
            <a:endParaRPr lang="es-E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Dificultades 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la aplicación de las aportaciones de las Universidades  al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</a:rPr>
              <a:t>Plan de Pensiones </a:t>
            </a:r>
            <a:r>
              <a:rPr lang="es-E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  personal (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LPGV)</a:t>
            </a:r>
            <a:endParaRPr lang="es-ES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274320" algn="just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ü"/>
              <a:defRPr/>
            </a:pPr>
            <a:r>
              <a:rPr lang="es-ES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Congelación</a:t>
            </a:r>
            <a:r>
              <a:rPr lang="es-E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los </a:t>
            </a: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</a:rPr>
              <a:t>Beneficios Sociales</a:t>
            </a:r>
            <a:endParaRPr lang="es-ES_tradnl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es-ES_tradnl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74320" algn="just" eaLnBrk="1" fontAlgn="auto" hangingPunct="1">
              <a:spcAft>
                <a:spcPts val="0"/>
              </a:spcAft>
              <a:buClr>
                <a:schemeClr val="accent5"/>
              </a:buClr>
              <a:buFont typeface="Wingdings 2" pitchFamily="18" charset="2"/>
              <a:buNone/>
              <a:defRPr/>
            </a:pPr>
            <a:endParaRPr lang="es-ES_tradnl" sz="1400" dirty="0" smtClean="0">
              <a:solidFill>
                <a:srgbClr val="00206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5" y="557391"/>
            <a:ext cx="7416824" cy="9271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14953"/>
              </p:ext>
            </p:extLst>
          </p:nvPr>
        </p:nvGraphicFramePr>
        <p:xfrm>
          <a:off x="179512" y="1484485"/>
          <a:ext cx="8640960" cy="3103245"/>
        </p:xfrm>
        <a:graphic>
          <a:graphicData uri="http://schemas.openxmlformats.org/drawingml/2006/table">
            <a:tbl>
              <a:tblPr/>
              <a:tblGrid>
                <a:gridCol w="6336704">
                  <a:extLst>
                    <a:ext uri="{9D8B030D-6E8A-4147-A177-3AD203B41FA5}">
                      <a16:colId xmlns:a16="http://schemas.microsoft.com/office/drawing/2014/main" val="138975016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51859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30956867"/>
                    </a:ext>
                  </a:extLst>
                </a:gridCol>
              </a:tblGrid>
              <a:tr h="21403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86547"/>
                  </a:ext>
                </a:extLst>
              </a:tr>
              <a:tr h="417472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ORGANIZACIÓN DE LA MOVILIDAD ERASMUS PARA PAÍSES ASOCIADOS (SEPIE)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22.248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785032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STUDY ABROAD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49677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COLABORACIÓN ATENCIÓN AL ESTUDIANTE VISITANTE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930746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 ERASMUS UMH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694610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DE ATENCIÓN A LA DISCAPACIDAD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569573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Y AYUDAS A DEPORTISTAS UMH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3840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UMH-PROMESAS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265329"/>
                  </a:ext>
                </a:extLst>
              </a:tr>
              <a:tr h="21403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"UMH PROYECTA DEPORTE"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4888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110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57391"/>
            <a:ext cx="8422327" cy="33953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Acciones Destinadas a Estudiantes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" y="47843"/>
            <a:ext cx="720080" cy="849078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93985"/>
              </p:ext>
            </p:extLst>
          </p:nvPr>
        </p:nvGraphicFramePr>
        <p:xfrm>
          <a:off x="108808" y="883357"/>
          <a:ext cx="8855680" cy="5326311"/>
        </p:xfrm>
        <a:graphic>
          <a:graphicData uri="http://schemas.openxmlformats.org/drawingml/2006/table">
            <a:tbl>
              <a:tblPr/>
              <a:tblGrid>
                <a:gridCol w="5929324">
                  <a:extLst>
                    <a:ext uri="{9D8B030D-6E8A-4147-A177-3AD203B41FA5}">
                      <a16:colId xmlns:a16="http://schemas.microsoft.com/office/drawing/2014/main" val="280742282"/>
                    </a:ext>
                  </a:extLst>
                </a:gridCol>
                <a:gridCol w="1357315">
                  <a:extLst>
                    <a:ext uri="{9D8B030D-6E8A-4147-A177-3AD203B41FA5}">
                      <a16:colId xmlns:a16="http://schemas.microsoft.com/office/drawing/2014/main" val="3735583562"/>
                    </a:ext>
                  </a:extLst>
                </a:gridCol>
                <a:gridCol w="1569041">
                  <a:extLst>
                    <a:ext uri="{9D8B030D-6E8A-4147-A177-3AD203B41FA5}">
                      <a16:colId xmlns:a16="http://schemas.microsoft.com/office/drawing/2014/main" val="3960139501"/>
                    </a:ext>
                  </a:extLst>
                </a:gridCol>
              </a:tblGrid>
              <a:tr h="2258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LÍNEAS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6599"/>
                  </a:ext>
                </a:extLst>
              </a:tr>
              <a:tr h="53324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ENCUENTROS, ACTIVIDADES FORMATIVAS PARA MEJORAR EMPLEABILIDAD Y CREACIÓN DE EMPRESAS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22058"/>
                  </a:ext>
                </a:extLst>
              </a:tr>
              <a:tr h="53324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DESARROLLADAS POR LA DELEGACIÓN DE ESTUDIANTES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99772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 DE LA SELECTIVITAT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49334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 SERVICIO DE COMUNICACIÓN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195725"/>
                  </a:ext>
                </a:extLst>
              </a:tr>
              <a:tr h="44045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BECARIOS: MINISTERIO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3.638.841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3.955.805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40265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BECAS A ESTUDIANTES FAM. NUMEROSA: MINISTER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678.034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729.069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784700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BECARIOS: GV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340.379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298.526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318826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BECARIOS GOBIERNO VASCO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810948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BECARIOS CON DISCAPACIDAD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243.907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350.670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1363"/>
                  </a:ext>
                </a:extLst>
              </a:tr>
              <a:tr h="271173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BECARIOS FAMILIA NUMEROSA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380.942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570.972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998877"/>
                  </a:ext>
                </a:extLst>
              </a:tr>
              <a:tr h="440459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POR REDUCCIÓN DE TASAS UNIVERSITARIAS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2.152.690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2.174.216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018380"/>
                  </a:ext>
                </a:extLst>
              </a:tr>
              <a:tr h="53324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FINANCIACIÓN DESTINADA A BECAS Y AYUDAS AL ESTUDIANTE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8.984.050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10.435.901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729760"/>
                  </a:ext>
                </a:extLst>
              </a:tr>
              <a:tr h="533246">
                <a:tc>
                  <a:txBody>
                    <a:bodyPr/>
                    <a:lstStyle/>
                    <a:p>
                      <a:pPr lvl="8" algn="l" fontAlgn="b"/>
                      <a:r>
                        <a:rPr lang="es-E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s-ES" sz="1800" b="1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VARIACIÓN 2019/2020</a:t>
                      </a:r>
                      <a:endParaRPr lang="es-ES" sz="1800" b="1" i="0" u="none" strike="noStrike" dirty="0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9133"/>
                  </a:ext>
                </a:extLst>
              </a:tr>
            </a:tbl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473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67544" y="1628800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4.3.- 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IGUALDAD Y DIVERSIDAD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99592" cy="1060748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280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0153" y="1196752"/>
            <a:ext cx="7918271" cy="927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Líneas de Igualdad y Diversidad </a:t>
            </a:r>
            <a: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_trad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487518"/>
              </p:ext>
            </p:extLst>
          </p:nvPr>
        </p:nvGraphicFramePr>
        <p:xfrm>
          <a:off x="233363" y="2276475"/>
          <a:ext cx="9050337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6" name="Hoja de cálculo" r:id="rId4" imgW="6635931" imgH="2184585" progId="Excel.Sheet.12">
                  <p:embed/>
                </p:oleObj>
              </mc:Choice>
              <mc:Fallback>
                <p:oleObj name="Hoja de cálculo" r:id="rId4" imgW="6635931" imgH="21845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363" y="2276475"/>
                        <a:ext cx="9050337" cy="314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39"/>
            <a:ext cx="1080120" cy="1273617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54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539552" y="2132856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5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PRESUPUESTO CONSOLIDADO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48679"/>
            <a:ext cx="1475656" cy="1740010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272" y="129982"/>
            <a:ext cx="71294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4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Consolidación UMH-FUMH</a:t>
            </a:r>
            <a:endParaRPr lang="es-ES_tradnl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00208"/>
              </p:ext>
            </p:extLst>
          </p:nvPr>
        </p:nvGraphicFramePr>
        <p:xfrm>
          <a:off x="251519" y="1268750"/>
          <a:ext cx="8712968" cy="4032457"/>
        </p:xfrm>
        <a:graphic>
          <a:graphicData uri="http://schemas.openxmlformats.org/drawingml/2006/table">
            <a:tbl>
              <a:tblPr/>
              <a:tblGrid>
                <a:gridCol w="902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31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INGRESOS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UMH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FUMH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Transf. Internas 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CONSOLIDADO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Tasas</a:t>
                      </a:r>
                      <a:r>
                        <a:rPr lang="es-ES" sz="1600" b="0" i="0" u="none" strike="noStrike" baseline="0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 y otros ingresos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17.988.005,09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  <a:r>
                        <a:rPr lang="es-ES" sz="1400" b="0" i="0" u="none" strike="noStrike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2.518.883,99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1.740.361,22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18.766.527,86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Transferencias corrientes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81.677.663,88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81.677.663,88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Ingresos patrimoniales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380.000,00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380.000,00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Ingresos corrientes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baseline="0" dirty="0" smtClean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100.045.668,97</a:t>
                      </a:r>
                      <a:endParaRPr lang="es-ES" sz="1400" kern="1200" baseline="0" dirty="0">
                        <a:solidFill>
                          <a:schemeClr val="bg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" sz="1400" baseline="0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2.518.883,99</a:t>
                      </a:r>
                      <a:endParaRPr lang="es-ES" sz="1400" baseline="0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1.740.361,22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100,824.191,74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18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Enajenación de inversiones reales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0,00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Transferencias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2.831,100,00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2.831.100,00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Ingresos no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baseline="0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2.831.100,0</a:t>
                      </a:r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baseline="0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2.831.100,0</a:t>
                      </a:r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Activos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3.267.209,64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57.550,70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3.324.760,34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Ingresos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3.267.209,64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57.550,70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3.324.760,34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5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INGRESOS 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106.143.978,52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2.576.434,69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1.740.361,22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106.980.052,08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8593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43608" y="332656"/>
            <a:ext cx="712946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400" b="1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Consolidación UMH-FUMH</a:t>
            </a:r>
            <a:endParaRPr lang="es-ES_tradnl" sz="4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76994"/>
              </p:ext>
            </p:extLst>
          </p:nvPr>
        </p:nvGraphicFramePr>
        <p:xfrm>
          <a:off x="247960" y="1700808"/>
          <a:ext cx="8640958" cy="4612945"/>
        </p:xfrm>
        <a:graphic>
          <a:graphicData uri="http://schemas.openxmlformats.org/drawingml/2006/table">
            <a:tbl>
              <a:tblPr/>
              <a:tblGrid>
                <a:gridCol w="8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2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GASTOS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UMH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FUMH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Transf. Internas 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CONSOLIDADO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de personal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64.581.903,33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1.827.485,80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60.409.389,13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en bienes corrientes y servicios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25.365.913,99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532.162,02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1.740.361,22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24.157.714,79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262.090,68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262.090,68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Transferencias corrientes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kern="1200" dirty="0">
                          <a:solidFill>
                            <a:srgbClr val="000000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5.519.123,23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5.519.123,23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corrientes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95.729.031,23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2.239.647,82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1.740.361,22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96.348.317,83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Inversiones reales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7.100.322,15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90.536,79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7.190.858,94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Transferencias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28.000,00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28.000,00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no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7.128.322,15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90.536,79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7.218.858,94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Activos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2.000,00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Pasivos financieros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3.284.625,23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126.250,08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-68.699,38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3.479.574,69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1" i="0" u="none" strike="noStrike" kern="1200" dirty="0">
                          <a:solidFill>
                            <a:schemeClr val="bg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Gastos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3.286.625,23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126.250,08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-68.699,38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chemeClr val="bg1"/>
                          </a:solidFill>
                          <a:latin typeface="Corbel" pitchFamily="34" charset="0"/>
                        </a:rPr>
                        <a:t>3.481.574,69</a:t>
                      </a:r>
                      <a:endParaRPr lang="es-ES" sz="1400" b="0" i="0" u="none" strike="noStrike" dirty="0">
                        <a:solidFill>
                          <a:schemeClr val="bg1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GASTOS 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106.143.978,61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2.576.434,69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1.671.661,84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orbel" pitchFamily="34" charset="0"/>
                        </a:rPr>
                        <a:t>107.048.751,46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orbe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" y="165332"/>
            <a:ext cx="999094" cy="1178076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3085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67544" y="1268760"/>
            <a:ext cx="7920880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6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NOVEDADES</a:t>
            </a:r>
          </a:p>
          <a:p>
            <a:pPr algn="ctr"/>
            <a:endParaRPr lang="es-ES" sz="5400" b="1" dirty="0" smtClean="0">
              <a:ln w="50800"/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ES" sz="36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NORMAS DE EJECUCIÓN Y FUNCIONAMIENTO 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22209"/>
            <a:ext cx="899592" cy="1060748"/>
          </a:xfrm>
          <a:prstGeom prst="rect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0268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23528" y="1052736"/>
            <a:ext cx="8568952" cy="5112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2"/>
            <a:r>
              <a:rPr lang="es-E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A) </a:t>
            </a:r>
            <a:r>
              <a:rPr lang="es-ES" sz="7200" b="1" dirty="0">
                <a:solidFill>
                  <a:schemeClr val="bg1">
                    <a:lumMod val="65000"/>
                  </a:schemeClr>
                </a:solidFill>
              </a:rPr>
              <a:t>Indemnizaciones por razón de servicio y gratificaciones</a:t>
            </a:r>
          </a:p>
          <a:p>
            <a:pPr lvl="2" indent="-457200">
              <a:buFont typeface="Wingdings" pitchFamily="2" charset="2"/>
              <a:buChar char="ü"/>
            </a:pPr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361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23528" y="1052736"/>
            <a:ext cx="8568952" cy="5112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lvl="2"/>
            <a:r>
              <a:rPr lang="es-ES" sz="2800" b="1" dirty="0">
                <a:solidFill>
                  <a:srgbClr val="FF0000"/>
                </a:solidFill>
              </a:rPr>
              <a:t>A.1) </a:t>
            </a:r>
            <a:r>
              <a:rPr lang="es-ES" sz="2800" b="1" dirty="0" smtClean="0">
                <a:solidFill>
                  <a:srgbClr val="FF0000"/>
                </a:solidFill>
              </a:rPr>
              <a:t>INFORME AUDITORIA INTERVENCIÓN GENERAL GENERALITAT VALENCIANA:</a:t>
            </a:r>
          </a:p>
          <a:p>
            <a:pPr marL="358775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01675" lvl="2" indent="-342900" algn="just">
              <a:buFont typeface="Arial" panose="020B0604020202020204" pitchFamily="34" charset="0"/>
              <a:buChar char="•"/>
              <a:tabLst>
                <a:tab pos="7985125" algn="l"/>
              </a:tabLst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“Vista 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es-ES" sz="2400" b="1" i="1" dirty="0">
                <a:solidFill>
                  <a:schemeClr val="bg1">
                    <a:lumMod val="50000"/>
                  </a:schemeClr>
                </a:solidFill>
              </a:rPr>
              <a:t>disparidad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 de importes relativos a las indemnizaciones por razón de servicio y gratificaciones entre las distintas Universidades de la </a:t>
            </a:r>
            <a:r>
              <a:rPr lang="es-ES" sz="2400" i="1" dirty="0" err="1">
                <a:solidFill>
                  <a:schemeClr val="bg1">
                    <a:lumMod val="50000"/>
                  </a:schemeClr>
                </a:solidFill>
              </a:rPr>
              <a:t>Comunitat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 Valenciana, se recomienda </a:t>
            </a:r>
            <a:r>
              <a:rPr lang="es-ES" sz="2400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adecuación de norma interna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 a los </a:t>
            </a:r>
            <a:r>
              <a:rPr lang="es-ES" sz="2400" i="1" dirty="0">
                <a:solidFill>
                  <a:srgbClr val="FF0000"/>
                </a:solidFill>
              </a:rPr>
              <a:t>importes 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y los </a:t>
            </a:r>
            <a:r>
              <a:rPr lang="es-ES" sz="2400" i="1" dirty="0">
                <a:solidFill>
                  <a:srgbClr val="FF0000"/>
                </a:solidFill>
              </a:rPr>
              <a:t>supuestos indemnizatorios 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contemplados en la </a:t>
            </a:r>
            <a:r>
              <a:rPr lang="es-ES" sz="2400" b="1" i="1" dirty="0">
                <a:solidFill>
                  <a:schemeClr val="bg1">
                    <a:lumMod val="50000"/>
                  </a:schemeClr>
                </a:solidFill>
              </a:rPr>
              <a:t>normativa del sector público estatal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 (Real Decreto 462/2002) o </a:t>
            </a:r>
            <a:r>
              <a:rPr lang="es-ES" sz="2400" b="1" i="1" dirty="0">
                <a:solidFill>
                  <a:schemeClr val="bg1">
                    <a:lumMod val="50000"/>
                  </a:schemeClr>
                </a:solidFill>
              </a:rPr>
              <a:t>autonómico</a:t>
            </a:r>
            <a:r>
              <a:rPr lang="es-ES" sz="2400" i="1" dirty="0">
                <a:solidFill>
                  <a:schemeClr val="bg1">
                    <a:lumMod val="50000"/>
                  </a:schemeClr>
                </a:solidFill>
              </a:rPr>
              <a:t> (Decreto 24/1997) con el fin de dar un tratamiento </a:t>
            </a:r>
            <a:r>
              <a:rPr lang="es-ES" sz="2400" i="1" u="sng" dirty="0">
                <a:solidFill>
                  <a:schemeClr val="bg1">
                    <a:lumMod val="50000"/>
                  </a:schemeClr>
                </a:solidFill>
              </a:rPr>
              <a:t>homogéneo al sistema indemnizatorio de todo el personal al servicio del sector público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.”</a:t>
            </a:r>
            <a:endParaRPr lang="es-ES" sz="2400" i="1" dirty="0">
              <a:solidFill>
                <a:schemeClr val="bg1">
                  <a:lumMod val="50000"/>
                </a:schemeClr>
              </a:solidFill>
            </a:endParaRPr>
          </a:p>
          <a:p>
            <a:pPr marL="358775" lvl="2"/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36" y="63308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152400" y="67848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9428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23528" y="3068960"/>
            <a:ext cx="79208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0000"/>
                </a:solidFill>
              </a:rPr>
              <a:t>2</a:t>
            </a:r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.- ESTABILIDAD PRESUPUESTARIA</a:t>
            </a:r>
          </a:p>
          <a:p>
            <a:pPr algn="ctr"/>
            <a:r>
              <a:rPr lang="es-ES" sz="5400" b="1" dirty="0" smtClean="0">
                <a:ln w="50800"/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ES" sz="54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92696"/>
            <a:ext cx="1918444" cy="2262121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ángulo 6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76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07504" y="1038654"/>
            <a:ext cx="8975970" cy="5112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3200" b="1" dirty="0" smtClean="0">
                <a:solidFill>
                  <a:srgbClr val="FFC000"/>
                </a:solidFill>
              </a:rPr>
              <a:t>A.2) OBJETIVOS PERSEGUIDOS POR LA UMH</a:t>
            </a:r>
          </a:p>
          <a:p>
            <a:pPr marL="457200" lvl="2"/>
            <a:endParaRPr lang="es-E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Análisis comparativo Universidades Públicas Valencianas</a:t>
            </a:r>
          </a:p>
          <a:p>
            <a:pPr marL="457200" lvl="2" algn="just"/>
            <a:endParaRPr lang="es-E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Opción: 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Decreto Estatal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: (condiciones más ventajosas para nuestro personal)</a:t>
            </a:r>
          </a:p>
          <a:p>
            <a:pPr marL="457200" lvl="2" algn="just"/>
            <a:endParaRPr lang="es-E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Actualizado al IPC 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Importes más elevados en: Madrid y Barcelona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Reclasificación de Grupos de Indemnización</a:t>
            </a:r>
          </a:p>
          <a:p>
            <a:pPr marL="457200" lvl="2"/>
            <a:endParaRPr lang="es-ES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882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96674" y="1412776"/>
            <a:ext cx="8784976" cy="5112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3600" b="1" dirty="0" smtClean="0">
                <a:solidFill>
                  <a:srgbClr val="00B050"/>
                </a:solidFill>
              </a:rPr>
              <a:t>A.3) PRINCIPALES CAMBIOS</a:t>
            </a:r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60000" lvl="3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Clasificación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en 3 Grupos :</a:t>
            </a:r>
          </a:p>
          <a:p>
            <a:pPr marL="1714500" lvl="4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G1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: Rector + Presidente Consejo Social</a:t>
            </a:r>
          </a:p>
          <a:p>
            <a:pPr marL="1714500" lvl="4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G2: Cargos + Técnicos</a:t>
            </a:r>
          </a:p>
          <a:p>
            <a:pPr marL="1714500" lvl="4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G3: Resto Personal (Personal Gestor, Administrativo y Auxiliar; Personal con Cargo a Proyectos; y Becarios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360000" lvl="3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Nuevas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cuantías por hospedaje y restauración en territorio nacional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endParaRPr lang="es-ES" sz="2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3555321"/>
            <a:ext cx="4832952" cy="2515944"/>
          </a:xfrm>
          <a:prstGeom prst="rect">
            <a:avLst/>
          </a:prstGeom>
          <a:scene3d>
            <a:camera prst="obliqueBottom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7432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23528" y="1052736"/>
            <a:ext cx="8568952" cy="5112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2"/>
            <a:r>
              <a:rPr lang="es-E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r>
              <a:rPr lang="es-E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 </a:t>
            </a:r>
            <a:r>
              <a:rPr lang="es-ES" sz="7200" b="1" dirty="0" smtClean="0">
                <a:solidFill>
                  <a:schemeClr val="bg1">
                    <a:lumMod val="65000"/>
                  </a:schemeClr>
                </a:solidFill>
              </a:rPr>
              <a:t>Atenciones Protocolarias y de Representación</a:t>
            </a:r>
            <a:endParaRPr lang="es-ES" sz="7200" b="1" dirty="0">
              <a:solidFill>
                <a:schemeClr val="bg1">
                  <a:lumMod val="65000"/>
                </a:schemeClr>
              </a:solidFill>
            </a:endParaRPr>
          </a:p>
          <a:p>
            <a:pPr lvl="2" indent="-457200">
              <a:buFont typeface="Wingdings" pitchFamily="2" charset="2"/>
              <a:buChar char="ü"/>
            </a:pPr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208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179512" y="1052736"/>
            <a:ext cx="8712968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lvl="2"/>
            <a:r>
              <a:rPr lang="es-ES" sz="4400" b="1" dirty="0" smtClean="0">
                <a:solidFill>
                  <a:srgbClr val="FF0000"/>
                </a:solidFill>
              </a:rPr>
              <a:t>B.1</a:t>
            </a:r>
            <a:r>
              <a:rPr lang="es-ES" sz="4400" b="1" dirty="0">
                <a:solidFill>
                  <a:srgbClr val="FF0000"/>
                </a:solidFill>
              </a:rPr>
              <a:t>) </a:t>
            </a:r>
            <a:r>
              <a:rPr lang="es-ES" sz="4400" b="1" dirty="0" smtClean="0">
                <a:solidFill>
                  <a:srgbClr val="FF0000"/>
                </a:solidFill>
              </a:rPr>
              <a:t>Criterios de Mejora Interna:</a:t>
            </a:r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01675" lvl="2" indent="-342900" algn="just">
              <a:buFont typeface="Arial" panose="020B0604020202020204" pitchFamily="34" charset="0"/>
              <a:buChar char="•"/>
            </a:pP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Clarificación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conceptos de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“Atenciones Protocolarias y de Representación”.</a:t>
            </a:r>
          </a:p>
          <a:p>
            <a:pPr marL="1616075" lvl="4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Criterios de:</a:t>
            </a:r>
          </a:p>
          <a:p>
            <a:pPr marL="2073275" lvl="5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Publicidad </a:t>
            </a:r>
          </a:p>
          <a:p>
            <a:pPr marL="2073275" lvl="5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Transparencia</a:t>
            </a:r>
          </a:p>
          <a:p>
            <a:pPr marL="2073275" lvl="5" indent="-342900" algn="just">
              <a:buFont typeface="Arial" panose="020B0604020202020204" pitchFamily="34" charset="0"/>
              <a:buChar char="•"/>
            </a:pPr>
            <a:endParaRPr lang="es-E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01675" lvl="2" indent="-342900" algn="just">
              <a:buFont typeface="Arial" panose="020B0604020202020204" pitchFamily="34" charset="0"/>
              <a:buChar char="•"/>
            </a:pP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Sustitución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 del Concepto “</a:t>
            </a: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</a:rPr>
              <a:t>Comida de Trabajo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”:</a:t>
            </a:r>
          </a:p>
          <a:p>
            <a:pPr marL="1158875" lvl="3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Mayor justificación de las </a:t>
            </a: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</a:t>
            </a: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 que supongan necesidad de comida de trabajo.</a:t>
            </a:r>
          </a:p>
          <a:p>
            <a:pPr marL="1158875" lvl="3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Actividades Proyectadas al exterior (personal externo)</a:t>
            </a:r>
          </a:p>
          <a:p>
            <a:pPr marL="1158875" lvl="3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Simplificar y Mejorar el Modelo de Justificación de la necesidad.</a:t>
            </a:r>
          </a:p>
          <a:p>
            <a:pPr marL="1158875" lvl="3" indent="-342900" algn="just">
              <a:buFont typeface="Arial" panose="020B0604020202020204" pitchFamily="34" charset="0"/>
              <a:buChar char="•"/>
            </a:pPr>
            <a:r>
              <a:rPr lang="es-ES" sz="2400" i="1" dirty="0" smtClean="0">
                <a:solidFill>
                  <a:schemeClr val="bg1">
                    <a:lumMod val="50000"/>
                  </a:schemeClr>
                </a:solidFill>
              </a:rPr>
              <a:t> Criterios de Eficiencia Económica en el gasto.</a:t>
            </a:r>
            <a:endParaRPr lang="es-E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910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496" y="1052736"/>
            <a:ext cx="9073008" cy="5256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2800" b="1" dirty="0">
                <a:solidFill>
                  <a:srgbClr val="FFC000"/>
                </a:solidFill>
              </a:rPr>
              <a:t>B</a:t>
            </a:r>
            <a:r>
              <a:rPr lang="es-ES" sz="2800" b="1" dirty="0" smtClean="0">
                <a:solidFill>
                  <a:srgbClr val="FFC000"/>
                </a:solidFill>
              </a:rPr>
              <a:t>.2</a:t>
            </a:r>
            <a:r>
              <a:rPr lang="es-ES" sz="2800" b="1" dirty="0">
                <a:solidFill>
                  <a:srgbClr val="FFC000"/>
                </a:solidFill>
              </a:rPr>
              <a:t>) OBJETIVOS PERSEGUIDOS POR LA </a:t>
            </a:r>
            <a:r>
              <a:rPr lang="es-ES" sz="2800" b="1" dirty="0" smtClean="0">
                <a:solidFill>
                  <a:srgbClr val="FFC000"/>
                </a:solidFill>
              </a:rPr>
              <a:t>UMH</a:t>
            </a:r>
          </a:p>
          <a:p>
            <a:pPr marL="3600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Definir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Regular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los </a:t>
            </a: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de Protocolo y Atenciones de Representación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817200" lvl="3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Limitar a la norma (Casos Protocolarios y de representación institucional).</a:t>
            </a:r>
          </a:p>
          <a:p>
            <a:pPr marL="931500" lvl="5"/>
            <a:endParaRPr lang="es-E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60000" lvl="3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Supresión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“Comidas de Trabajo”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por 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Otras Atenciones Representativas</a:t>
            </a:r>
            <a:r>
              <a:rPr lang="es-E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Obligatoria Justificación de la Actividad.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Limite por Persona.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Carácter de Proyección Externa.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Clarificar Económicos de Gasto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Eficiencia Económica. 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040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496" y="1052736"/>
            <a:ext cx="9073008" cy="5256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2800" b="1" dirty="0" smtClean="0">
                <a:solidFill>
                  <a:srgbClr val="00B050"/>
                </a:solidFill>
              </a:rPr>
              <a:t>B.3) Principales Cambios</a:t>
            </a:r>
          </a:p>
          <a:p>
            <a:pPr marL="360000" lvl="2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Definir y Regular los </a:t>
            </a:r>
            <a:r>
              <a:rPr lang="es-E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de Protocolo y Atenciones de Representación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Gastos de Protocolo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: Ceremonias, Recepciones Oficiales Institucionales.</a:t>
            </a:r>
          </a:p>
          <a:p>
            <a:pPr marL="817200" lvl="4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Atenciones Representativas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: Representación UMH (Rector)</a:t>
            </a:r>
          </a:p>
          <a:p>
            <a:pPr marL="1274400" lvl="5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Ambas: Sólo en conceptos económicos previamente autorizados (</a:t>
            </a: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</a:rPr>
              <a:t>22601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), y actividades institucionales.</a:t>
            </a:r>
          </a:p>
          <a:p>
            <a:pPr marL="931500" lvl="5"/>
            <a:endParaRPr lang="es-E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60000" lvl="3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Supresión </a:t>
            </a:r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“Comidas de Trabajo”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por </a:t>
            </a:r>
            <a:r>
              <a:rPr lang="es-E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“Otras Atenciones Representativas”:</a:t>
            </a:r>
          </a:p>
          <a:p>
            <a:pPr marL="817200" lvl="5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Sólo en determinados conceptos institucionales (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22606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, o en Actividades finalistas (Formativas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22889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 o Investigación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</a:rPr>
              <a:t>68302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817200" lvl="5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Actividades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Proyectadas al exterior (personal 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externo)</a:t>
            </a:r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817200" lvl="4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Fijar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Límites por persona (en restauración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 &lt;=25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Euros</a:t>
            </a:r>
          </a:p>
          <a:p>
            <a:pPr marL="817200" lvl="4" indent="-342900" algn="just">
              <a:buFont typeface="Arial" panose="020B0604020202020204" pitchFamily="34" charset="0"/>
              <a:buChar char="•"/>
            </a:pPr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360000" lvl="3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Nuevo </a:t>
            </a:r>
            <a:r>
              <a:rPr lang="es-ES" sz="2000" b="1" i="1" dirty="0">
                <a:solidFill>
                  <a:schemeClr val="bg1">
                    <a:lumMod val="50000"/>
                  </a:schemeClr>
                </a:solidFill>
              </a:rPr>
              <a:t>Modelo de Justificación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de la 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necesidad (</a:t>
            </a:r>
            <a:r>
              <a:rPr lang="es-ES" sz="2000" i="1" u="sng" dirty="0" smtClean="0">
                <a:solidFill>
                  <a:schemeClr val="bg1">
                    <a:lumMod val="50000"/>
                  </a:schemeClr>
                </a:solidFill>
              </a:rPr>
              <a:t>Obligatorio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marL="360000" lvl="3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Criterios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ES" sz="2000" b="1" i="1" dirty="0">
                <a:solidFill>
                  <a:schemeClr val="bg1">
                    <a:lumMod val="50000"/>
                  </a:schemeClr>
                </a:solidFill>
              </a:rPr>
              <a:t>Eficiencia </a:t>
            </a:r>
            <a:r>
              <a:rPr lang="es-ES" sz="2000" b="1" i="1" dirty="0" smtClean="0">
                <a:solidFill>
                  <a:schemeClr val="bg1">
                    <a:lumMod val="50000"/>
                  </a:schemeClr>
                </a:solidFill>
              </a:rPr>
              <a:t>Económica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: Preferencia Medios Propios (</a:t>
            </a:r>
            <a:r>
              <a:rPr lang="es-ES" sz="2000" i="1" u="sng" dirty="0" smtClean="0">
                <a:solidFill>
                  <a:schemeClr val="bg1">
                    <a:lumMod val="50000"/>
                  </a:schemeClr>
                </a:solidFill>
              </a:rPr>
              <a:t>Tienda UMH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 y/o Concesionarios ( </a:t>
            </a:r>
            <a:r>
              <a:rPr lang="es-ES" sz="2000" i="1" u="sng" dirty="0" smtClean="0">
                <a:solidFill>
                  <a:schemeClr val="bg1">
                    <a:lumMod val="50000"/>
                  </a:schemeClr>
                </a:solidFill>
              </a:rPr>
              <a:t>Restaurantes UMH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s-ES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2883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23528" y="1052736"/>
            <a:ext cx="8568952" cy="51125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2" algn="ctr"/>
            <a:r>
              <a:rPr lang="es-E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  <a:r>
              <a:rPr lang="es-ES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 </a:t>
            </a:r>
            <a:r>
              <a:rPr lang="es-ES" sz="7200" b="1" dirty="0" smtClean="0">
                <a:solidFill>
                  <a:schemeClr val="bg1">
                    <a:lumMod val="65000"/>
                  </a:schemeClr>
                </a:solidFill>
              </a:rPr>
              <a:t>CONTRATACIÓN: CONTRATOS MENORES</a:t>
            </a:r>
            <a:endParaRPr lang="es-ES" sz="7200" b="1" dirty="0">
              <a:solidFill>
                <a:schemeClr val="bg1">
                  <a:lumMod val="65000"/>
                </a:schemeClr>
              </a:solidFill>
            </a:endParaRPr>
          </a:p>
          <a:p>
            <a:pPr lvl="2" indent="-457200">
              <a:buFont typeface="Wingdings" pitchFamily="2" charset="2"/>
              <a:buChar char="ü"/>
            </a:pPr>
            <a:endParaRPr lang="es-ES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959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0" y="1052736"/>
            <a:ext cx="9108504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2000" lvl="2"/>
            <a:endParaRPr lang="es-ES" sz="2400" b="1" dirty="0" smtClean="0">
              <a:solidFill>
                <a:srgbClr val="FF0000"/>
              </a:solidFill>
            </a:endParaRPr>
          </a:p>
          <a:p>
            <a:pPr marL="252000" lvl="2"/>
            <a:r>
              <a:rPr lang="es-ES" sz="2400" b="1" dirty="0" smtClean="0">
                <a:solidFill>
                  <a:srgbClr val="FF0000"/>
                </a:solidFill>
              </a:rPr>
              <a:t>C.1</a:t>
            </a:r>
            <a:r>
              <a:rPr lang="es-ES" sz="2400" b="1" dirty="0">
                <a:solidFill>
                  <a:srgbClr val="FF0000"/>
                </a:solidFill>
              </a:rPr>
              <a:t>) INFORME AUDITORIA INTERVENCIÓN </a:t>
            </a:r>
            <a:r>
              <a:rPr lang="es-ES" sz="2400" b="1" dirty="0" smtClean="0">
                <a:solidFill>
                  <a:srgbClr val="FF0000"/>
                </a:solidFill>
              </a:rPr>
              <a:t>GENERAL GENERALITAT VALENCIANA</a:t>
            </a:r>
          </a:p>
          <a:p>
            <a:pPr marL="358775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44475" lvl="1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“Cuando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un órgano de contratación esté compuesto por unidades funcionales separadas, se tendrá en cuenta el </a:t>
            </a:r>
            <a:r>
              <a:rPr lang="es-ES" sz="2000" b="1" i="1" u="sng" dirty="0">
                <a:solidFill>
                  <a:schemeClr val="bg1">
                    <a:lumMod val="50000"/>
                  </a:schemeClr>
                </a:solidFill>
              </a:rPr>
              <a:t>valor estimado para todas las unidades funcionales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individuales (Art. 101 LCSP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).”</a:t>
            </a:r>
          </a:p>
          <a:p>
            <a:pPr marL="0" lvl="1" algn="just"/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244475" lvl="1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“El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Rector, como órgano de contratación, es el </a:t>
            </a:r>
            <a:r>
              <a:rPr lang="es-ES" sz="2000" b="1" i="1" dirty="0">
                <a:solidFill>
                  <a:schemeClr val="bg1">
                    <a:lumMod val="50000"/>
                  </a:schemeClr>
                </a:solidFill>
              </a:rPr>
              <a:t>órgano responsable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de comprobar el cumplimiento de las reglas de incompatibilidad establecidas en el artículo 118, pudiendo incurrirse en responsabilidades administrativas conforme a la 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D.A.28ª LCSP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, sin perjuicio de cualquier otra responsabilidad 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por </a:t>
            </a:r>
            <a:r>
              <a:rPr lang="es-ES" sz="2000" b="1" i="1" dirty="0">
                <a:solidFill>
                  <a:schemeClr val="bg1">
                    <a:lumMod val="50000"/>
                  </a:schemeClr>
                </a:solidFill>
              </a:rPr>
              <a:t>fraccionamiento indebido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del objeto del contrato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.” </a:t>
            </a:r>
          </a:p>
          <a:p>
            <a:pPr marL="0" lvl="1" algn="just"/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244475" lvl="1" indent="-342900" algn="just">
              <a:buFont typeface="Arial" panose="020B0604020202020204" pitchFamily="34" charset="0"/>
              <a:buChar char="•"/>
            </a:pP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“Se </a:t>
            </a:r>
            <a:r>
              <a:rPr lang="es-ES" sz="2000" i="1" dirty="0">
                <a:solidFill>
                  <a:schemeClr val="bg1">
                    <a:lumMod val="50000"/>
                  </a:schemeClr>
                </a:solidFill>
              </a:rPr>
              <a:t>recomienda modificar las instrucciones de la Universidad sobre contratación menor, </a:t>
            </a:r>
            <a:r>
              <a:rPr lang="es-ES" sz="2000" b="1" i="1" u="sng" dirty="0">
                <a:solidFill>
                  <a:schemeClr val="bg1">
                    <a:lumMod val="50000"/>
                  </a:schemeClr>
                </a:solidFill>
              </a:rPr>
              <a:t>eliminando las unidades funcionales</a:t>
            </a:r>
            <a:r>
              <a:rPr lang="es-ES" sz="20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000" i="1" dirty="0" smtClean="0">
                <a:solidFill>
                  <a:schemeClr val="bg1">
                    <a:lumMod val="50000"/>
                  </a:schemeClr>
                </a:solidFill>
              </a:rPr>
              <a:t>…”</a:t>
            </a:r>
            <a:endParaRPr lang="es-E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358775" lvl="2"/>
            <a:endParaRPr lang="es-E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2055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496" y="1052736"/>
            <a:ext cx="9001000" cy="5112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2400" b="1" dirty="0" smtClean="0">
                <a:solidFill>
                  <a:srgbClr val="FFC000"/>
                </a:solidFill>
              </a:rPr>
              <a:t>C.2</a:t>
            </a:r>
            <a:r>
              <a:rPr lang="es-ES" sz="2400" b="1" dirty="0">
                <a:solidFill>
                  <a:srgbClr val="FFC000"/>
                </a:solidFill>
              </a:rPr>
              <a:t>) OBJETIVOS PERSEGUIDOS POR LA </a:t>
            </a:r>
            <a:r>
              <a:rPr lang="es-ES" sz="2400" b="1" dirty="0" smtClean="0">
                <a:solidFill>
                  <a:srgbClr val="FFC000"/>
                </a:solidFill>
              </a:rPr>
              <a:t>UMH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Analizar los efectos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de Integrar una </a:t>
            </a:r>
            <a:r>
              <a:rPr lang="es-ES" sz="2400" dirty="0" smtClean="0">
                <a:solidFill>
                  <a:srgbClr val="FF0000"/>
                </a:solidFill>
              </a:rPr>
              <a:t>única Unidad Funcional para toda la UMH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de la que será responsable el Rector.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Revisar Debilidades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detectadas por Auditorías ( compras irregulares sin garantías previas de Contrato Menor, Mejora en la Gestión, Rigor en la Información…): </a:t>
            </a:r>
            <a:r>
              <a:rPr lang="es-ES" sz="2400" dirty="0" smtClean="0">
                <a:solidFill>
                  <a:srgbClr val="FF0000"/>
                </a:solidFill>
              </a:rPr>
              <a:t>Planificar la Compra Previamente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Valorar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sistemas que permitan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agilizar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la compra Menor: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</a:rPr>
              <a:t>Simplificación Administrativa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: Valorar Ampliar Límites de la </a:t>
            </a:r>
            <a:r>
              <a:rPr lang="es-ES" sz="2400" i="1" dirty="0" smtClean="0">
                <a:solidFill>
                  <a:srgbClr val="FF0000"/>
                </a:solidFill>
              </a:rPr>
              <a:t>Caja Fija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para suprimir documentación requerida (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1.500 Euros)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u="sng" dirty="0" smtClean="0">
                <a:solidFill>
                  <a:schemeClr val="bg1">
                    <a:lumMod val="50000"/>
                  </a:schemeClr>
                </a:solidFill>
              </a:rPr>
              <a:t>Excepción de contratos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en compras </a:t>
            </a:r>
            <a:r>
              <a:rPr lang="es-ES" sz="2400" i="1" dirty="0" smtClean="0">
                <a:solidFill>
                  <a:srgbClr val="FF0000"/>
                </a:solidFill>
              </a:rPr>
              <a:t>muy pequeñas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(siempre que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no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sean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recurrentes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, en cuyo caso gestionar Nuevos </a:t>
            </a: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</a:rPr>
              <a:t>Acuerdos Marco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Reforzar </a:t>
            </a:r>
            <a:r>
              <a:rPr lang="es-ES" sz="2400" dirty="0" smtClean="0">
                <a:solidFill>
                  <a:srgbClr val="FF0000"/>
                </a:solidFill>
              </a:rPr>
              <a:t>Otros Procesos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que faciliten la compra, superando la </a:t>
            </a:r>
            <a:r>
              <a:rPr lang="es-ES" sz="2400" b="1" i="1" dirty="0" smtClean="0">
                <a:solidFill>
                  <a:schemeClr val="bg1">
                    <a:lumMod val="50000"/>
                  </a:schemeClr>
                </a:solidFill>
              </a:rPr>
              <a:t>excepcionalidad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que supone el Contrato Menor. 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7880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52536" y="478461"/>
            <a:ext cx="9036496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Principales Adaptaciones Normativas: </a:t>
            </a:r>
            <a:endParaRPr lang="es-ES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-27384"/>
            <a:ext cx="500600" cy="59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496" y="1063236"/>
            <a:ext cx="9001000" cy="510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s-E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C.3) Principales Cambios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Adaptación Procesos y Normativa: </a:t>
            </a:r>
            <a:r>
              <a:rPr lang="es-ES" sz="2400" b="1" dirty="0">
                <a:solidFill>
                  <a:srgbClr val="FF0000"/>
                </a:solidFill>
              </a:rPr>
              <a:t>Ú</a:t>
            </a:r>
            <a:r>
              <a:rPr lang="es-ES" sz="2400" b="1" dirty="0" smtClean="0">
                <a:solidFill>
                  <a:srgbClr val="FF0000"/>
                </a:solidFill>
              </a:rPr>
              <a:t>nica Unidad Funcional para toda la UMH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de la que será responsable el 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Rector. </a:t>
            </a:r>
            <a:r>
              <a:rPr lang="es-ES" sz="2000" dirty="0" smtClean="0">
                <a:solidFill>
                  <a:schemeClr val="bg1">
                    <a:lumMod val="50000"/>
                  </a:schemeClr>
                </a:solidFill>
              </a:rPr>
              <a:t>(resultados favorables con reducido impacto y garantizar su eficiente gestión)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Implantar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un </a:t>
            </a:r>
            <a:r>
              <a:rPr lang="es-ES" sz="2400" b="1" dirty="0" smtClean="0">
                <a:solidFill>
                  <a:srgbClr val="FF0000"/>
                </a:solidFill>
              </a:rPr>
              <a:t>Sistema de Pedidos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acto de garantía previa a la compra en firme ( y por tanto factura): de Cumplimiento Límites.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Ampliar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el </a:t>
            </a:r>
            <a:r>
              <a:rPr lang="es-ES" sz="2400" b="1" dirty="0" smtClean="0">
                <a:solidFill>
                  <a:srgbClr val="FF0000"/>
                </a:solidFill>
              </a:rPr>
              <a:t>límite de la Caja Fija (ACF)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hasta los </a:t>
            </a:r>
            <a:r>
              <a:rPr lang="es-ES" sz="2400" b="1" dirty="0" smtClean="0">
                <a:solidFill>
                  <a:srgbClr val="FF0000"/>
                </a:solidFill>
              </a:rPr>
              <a:t>5.000,00 euros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para facilitar la gestión de este tipo de gastos, eliminando documentos y requisitos.</a:t>
            </a:r>
          </a:p>
          <a:p>
            <a:pPr marL="1257300" lvl="3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Eximir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de contratos menores en compras </a:t>
            </a:r>
            <a:r>
              <a:rPr lang="es-ES" sz="2400" dirty="0" smtClean="0">
                <a:solidFill>
                  <a:srgbClr val="FF0000"/>
                </a:solidFill>
              </a:rPr>
              <a:t>&lt;100,00 Euros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Reforzar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el procedimiento de gestión  de los </a:t>
            </a:r>
            <a:r>
              <a:rPr lang="es-ES" sz="2400" b="1" dirty="0" smtClean="0">
                <a:solidFill>
                  <a:srgbClr val="FF0000"/>
                </a:solidFill>
              </a:rPr>
              <a:t>Acuerdos Marco 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y los </a:t>
            </a:r>
            <a:r>
              <a:rPr lang="es-ES" sz="2400" b="1" dirty="0">
                <a:solidFill>
                  <a:srgbClr val="FF0000"/>
                </a:solidFill>
              </a:rPr>
              <a:t>S</a:t>
            </a:r>
            <a:r>
              <a:rPr lang="es-ES" sz="2400" b="1" dirty="0" smtClean="0">
                <a:solidFill>
                  <a:srgbClr val="FF0000"/>
                </a:solidFill>
              </a:rPr>
              <a:t>istemas </a:t>
            </a:r>
            <a:r>
              <a:rPr lang="es-ES" sz="2400" b="1" dirty="0">
                <a:solidFill>
                  <a:srgbClr val="FF0000"/>
                </a:solidFill>
              </a:rPr>
              <a:t>D</a:t>
            </a:r>
            <a:r>
              <a:rPr lang="es-ES" sz="2400" b="1" dirty="0" smtClean="0">
                <a:solidFill>
                  <a:srgbClr val="FF0000"/>
                </a:solidFill>
              </a:rPr>
              <a:t>inámicos Adquisición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(Central de Compras UMH): Racionalización Compra (agilidad).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</a:rPr>
              <a:t>Desarrollo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 de nuevos </a:t>
            </a:r>
            <a:r>
              <a:rPr lang="es-ES" sz="2400" b="1" dirty="0" smtClean="0">
                <a:solidFill>
                  <a:srgbClr val="FF0000"/>
                </a:solidFill>
              </a:rPr>
              <a:t>Modelos de Compra Simplificada</a:t>
            </a:r>
            <a:endParaRPr lang="es-ES" sz="2400" b="1" dirty="0">
              <a:solidFill>
                <a:srgbClr val="FF0000"/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178407"/>
            <a:ext cx="8187253" cy="4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5803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8888" y="549275"/>
            <a:ext cx="7024687" cy="927100"/>
          </a:xfrm>
        </p:spPr>
        <p:txBody>
          <a:bodyPr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s-ES_tradnl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Evolución 2010-2020</a:t>
            </a:r>
            <a:endParaRPr lang="es-E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29700" name="1 Título"/>
          <p:cNvSpPr>
            <a:spLocks/>
          </p:cNvSpPr>
          <p:nvPr/>
        </p:nvSpPr>
        <p:spPr bwMode="auto">
          <a:xfrm>
            <a:off x="179512" y="1134050"/>
            <a:ext cx="828092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800" b="1" dirty="0" smtClean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es-ES" sz="2800" b="1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380312" y="3144080"/>
            <a:ext cx="903263" cy="21602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>GASTOS</a:t>
            </a:r>
            <a:endParaRPr lang="es-ES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720080" cy="849078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75539"/>
              </p:ext>
            </p:extLst>
          </p:nvPr>
        </p:nvGraphicFramePr>
        <p:xfrm>
          <a:off x="251520" y="1340767"/>
          <a:ext cx="8640960" cy="5126190"/>
        </p:xfrm>
        <a:graphic>
          <a:graphicData uri="http://schemas.openxmlformats.org/drawingml/2006/table">
            <a:tbl>
              <a:tblPr/>
              <a:tblGrid>
                <a:gridCol w="4680520">
                  <a:extLst>
                    <a:ext uri="{9D8B030D-6E8A-4147-A177-3AD203B41FA5}">
                      <a16:colId xmlns:a16="http://schemas.microsoft.com/office/drawing/2014/main" val="3592803762"/>
                    </a:ext>
                  </a:extLst>
                </a:gridCol>
                <a:gridCol w="1330582">
                  <a:extLst>
                    <a:ext uri="{9D8B030D-6E8A-4147-A177-3AD203B41FA5}">
                      <a16:colId xmlns:a16="http://schemas.microsoft.com/office/drawing/2014/main" val="72939398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06064016"/>
                    </a:ext>
                  </a:extLst>
                </a:gridCol>
                <a:gridCol w="1189698">
                  <a:extLst>
                    <a:ext uri="{9D8B030D-6E8A-4147-A177-3AD203B41FA5}">
                      <a16:colId xmlns:a16="http://schemas.microsoft.com/office/drawing/2014/main" val="189201427"/>
                    </a:ext>
                  </a:extLst>
                </a:gridCol>
              </a:tblGrid>
              <a:tr h="3643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PRESUPUESTO DE  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VARIACIÓN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87188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3: Tasas,Precios Públicos y Otros 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16.785.817,05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17.988.005,09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7,16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53125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4: Transferencias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79.401.096,94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81.677.663,88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2,87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617496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5: Ingresos Patrimoniales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407.000,00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380.000,00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-6,63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122375"/>
                  </a:ext>
                </a:extLst>
              </a:tr>
              <a:tr h="31992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7: Transferencias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5.226.910,00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2.831.100,00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-45,84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856738"/>
                  </a:ext>
                </a:extLst>
              </a:tr>
              <a:tr h="23994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8: Activos Financieros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4.370.431,53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3.267.209,64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-25,24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61824"/>
                  </a:ext>
                </a:extLst>
              </a:tr>
              <a:tr h="3199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INGRESOS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106.191.255,52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106.143.978,61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-0,04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308486"/>
                  </a:ext>
                </a:extLst>
              </a:tr>
              <a:tr h="22216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58930"/>
                  </a:ext>
                </a:extLst>
              </a:tr>
              <a:tr h="3643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PRESUPUESTO DE  GASTOS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VARIACIÓN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89328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1: Gastos de Personal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60.209.736,65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64.581.903,33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7,26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495940"/>
                  </a:ext>
                </a:extLst>
              </a:tr>
              <a:tr h="43544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2: Compra de Bienes y Gts.de Funcionamiento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24.307.332,44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25.365.913,99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4,35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42250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3: Gastos Financieros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419.743,59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262.090,68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-37,56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664458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4: Transferencias Corrientes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5.492.565,13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5.519.123,23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0,48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975663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6: Inversiones Reales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11.300.517,88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7.100.322,15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-37,17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480927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7: Transferencias de Capital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28.000,00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28.000,00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232036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8: Activos Financieros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2.000,00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814951"/>
                  </a:ext>
                </a:extLst>
              </a:tr>
              <a:tr h="231053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Capítulo 9: Pasivos Financieros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4.431.359,83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3.284.625,23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>
                          <a:effectLst/>
                          <a:latin typeface="+mn-lt"/>
                        </a:rPr>
                        <a:t>-25,88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836864"/>
                  </a:ext>
                </a:extLst>
              </a:tr>
              <a:tr h="3199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GASTOS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106.191.255,52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106.143.978,61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-0,04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853027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6632486"/>
            <a:ext cx="9108504" cy="2255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4365293"/>
            <a:ext cx="83529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6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Gracias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-27384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s-ES" sz="32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Presupuesto </a:t>
            </a:r>
            <a:r>
              <a:rPr lang="es-ES" sz="3200" b="1" i="1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s-ES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832115"/>
            <a:ext cx="1379382" cy="1626491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GERENCIA .- Servicio de Gestión Presupuestaria y Patrimonial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85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8163</Words>
  <Application>Microsoft Office PowerPoint</Application>
  <PresentationFormat>Presentación en pantalla (4:3)</PresentationFormat>
  <Paragraphs>2163</Paragraphs>
  <Slides>90</Slides>
  <Notes>58</Notes>
  <HiddenSlides>0</HiddenSlides>
  <MMClips>0</MMClips>
  <ScaleCrop>false</ScaleCrop>
  <HeadingPairs>
    <vt:vector size="8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90</vt:i4>
      </vt:variant>
    </vt:vector>
  </HeadingPairs>
  <TitlesOfParts>
    <vt:vector size="103" baseType="lpstr">
      <vt:lpstr>Aharoni</vt:lpstr>
      <vt:lpstr>Arial</vt:lpstr>
      <vt:lpstr>Book Antiqua</vt:lpstr>
      <vt:lpstr>Bookman Old Style</vt:lpstr>
      <vt:lpstr>Calibri</vt:lpstr>
      <vt:lpstr>Cambria</vt:lpstr>
      <vt:lpstr>Corbel</vt:lpstr>
      <vt:lpstr>Felix Titling</vt:lpstr>
      <vt:lpstr>Palatino Linotype</vt:lpstr>
      <vt:lpstr>Wingdings</vt:lpstr>
      <vt:lpstr>Wingdings 2</vt:lpstr>
      <vt:lpstr>Tema de Office</vt:lpstr>
      <vt:lpstr>Hoja de cálculo</vt:lpstr>
      <vt:lpstr>Presentación de PowerPoint</vt:lpstr>
      <vt:lpstr>Presentación de PowerPoint</vt:lpstr>
      <vt:lpstr>Presentación de PowerPoint</vt:lpstr>
      <vt:lpstr>Contexto Actual</vt:lpstr>
      <vt:lpstr>Contexto Actual</vt:lpstr>
      <vt:lpstr>Contexto Actual</vt:lpstr>
      <vt:lpstr>Contexto Actual</vt:lpstr>
      <vt:lpstr>Presentación de PowerPoint</vt:lpstr>
      <vt:lpstr>Evolución 2010-2020</vt:lpstr>
      <vt:lpstr>Evolución 2010-2020</vt:lpstr>
      <vt:lpstr>Evolución 2010-2020</vt:lpstr>
      <vt:lpstr>Presentación de PowerPoint</vt:lpstr>
      <vt:lpstr>Presentación de PowerPoint</vt:lpstr>
      <vt:lpstr>Presentación de PowerPoint</vt:lpstr>
      <vt:lpstr>Presentación de PowerPoint</vt:lpstr>
      <vt:lpstr>Criterios  adoptados en el Presupuesto de Ingresos</vt:lpstr>
      <vt:lpstr>Criterios  adoptados en el Presupuesto de Ingresos</vt:lpstr>
      <vt:lpstr>Criterios  adoptados en el Presupuesto de Ingresos</vt:lpstr>
      <vt:lpstr>Presupuesto Ingresos</vt:lpstr>
      <vt:lpstr>Presupuesto Ingresos Operativo Conciliado </vt:lpstr>
      <vt:lpstr>PRINCIPALES VARIACIONES DE INGRESOS 2019 -2020</vt:lpstr>
      <vt:lpstr>PRINCIPALES VARIACIONES DE INGRESOS 2019 -2020</vt:lpstr>
      <vt:lpstr>PRINCIPALES VARIACIONES DE INGRESOS 2019 -2020</vt:lpstr>
      <vt:lpstr>PRINCIPALES VARIACIONES DE INGRESOS 2019 -2020</vt:lpstr>
      <vt:lpstr>PRINCIPALES VARIACIONES DE INGRESOS 2019 -2020</vt:lpstr>
      <vt:lpstr>Presentación de PowerPoint</vt:lpstr>
      <vt:lpstr> PLANIFICACIÓN PRINCIPALES FUENTES DE PLANIFICACIÓN FINANCIACIÓN ACCIONES GENERALES  (NO AFECTADA)  </vt:lpstr>
      <vt:lpstr>Presupuesto Gastos</vt:lpstr>
      <vt:lpstr>Presentación de PowerPoint</vt:lpstr>
      <vt:lpstr>Presentación de PowerPoint</vt:lpstr>
      <vt:lpstr>Presentación de PowerPoint</vt:lpstr>
      <vt:lpstr>Actividades Encomendadas  (FUMH) </vt:lpstr>
      <vt:lpstr>Presentación de PowerPoint</vt:lpstr>
      <vt:lpstr>Presentación de PowerPoint</vt:lpstr>
      <vt:lpstr>Criterios  adoptados en el Presupuesto de Gastos</vt:lpstr>
      <vt:lpstr>Criterios  adoptados en el Presupuesto de Gastos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Criterios  adoptados en el Presupuesto de Gastos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Criterios  adoptados en el Presupuesto de Gastos</vt:lpstr>
      <vt:lpstr> Criterios  adoptados en el Presupuesto de Gastos</vt:lpstr>
      <vt:lpstr> Criterios  adoptados en el Presupuesto de Gastos</vt:lpstr>
      <vt:lpstr>Presentación de PowerPoint</vt:lpstr>
      <vt:lpstr>Presentación de PowerPoint</vt:lpstr>
      <vt:lpstr>Principales Líneas Fomento Valencià </vt:lpstr>
      <vt:lpstr>Presentación de PowerPoint</vt:lpstr>
      <vt:lpstr>Principales Líneas Acciones Destinadas a Estudiantes</vt:lpstr>
      <vt:lpstr>Principales Líneas Acciones Destinadas a Estudiantes</vt:lpstr>
      <vt:lpstr>Principales Líneas Acciones Destinadas a Estudiantes</vt:lpstr>
      <vt:lpstr>Principales Líneas Acciones Destinadas a Estudiantes</vt:lpstr>
      <vt:lpstr>Principales Líneas Acciones Destinadas a Estudiantes</vt:lpstr>
      <vt:lpstr>Principales Líneas Acciones Destinadas a Estudiantes</vt:lpstr>
      <vt:lpstr>Principales Líneas Acciones Destinadas a Estudiantes</vt:lpstr>
      <vt:lpstr>Presentación de PowerPoint</vt:lpstr>
      <vt:lpstr>Principales Líneas de Igualdad y Diversidad  </vt:lpstr>
      <vt:lpstr>Presentación de PowerPoint</vt:lpstr>
      <vt:lpstr>Presentación de PowerPoint</vt:lpstr>
      <vt:lpstr>Presentación de PowerPoint</vt:lpstr>
      <vt:lpstr>Presentación de PowerPoint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Principales Adaptaciones Normativas: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 2015</dc:title>
  <dc:creator/>
  <cp:lastModifiedBy/>
  <cp:revision>4</cp:revision>
  <dcterms:created xsi:type="dcterms:W3CDTF">2011-09-16T10:56:36Z</dcterms:created>
  <dcterms:modified xsi:type="dcterms:W3CDTF">2019-12-18T13:11:21Z</dcterms:modified>
</cp:coreProperties>
</file>