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78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1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3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08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54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0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40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2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2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6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 Rectángulo"/>
          <p:cNvSpPr/>
          <p:nvPr/>
        </p:nvSpPr>
        <p:spPr>
          <a:xfrm>
            <a:off x="2567608" y="1844824"/>
            <a:ext cx="792088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4800" b="1" smtClean="0">
                <a:ln w="50800"/>
                <a:solidFill>
                  <a:schemeClr val="bg1">
                    <a:lumMod val="50000"/>
                  </a:schemeClr>
                </a:solidFill>
              </a:rPr>
              <a:t>CRITERIOS </a:t>
            </a:r>
            <a:r>
              <a:rPr lang="es-ES" sz="4800" b="1" dirty="0">
                <a:ln w="50800"/>
                <a:solidFill>
                  <a:schemeClr val="bg1">
                    <a:lumMod val="50000"/>
                  </a:schemeClr>
                </a:solidFill>
              </a:rPr>
              <a:t>DE GESTIÓN AYUDAS INTERNAS DE INNOVACIÓN</a:t>
            </a:r>
            <a:endParaRPr lang="es-ES" sz="4800" b="1" dirty="0">
              <a:ln w="50800"/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s-ES" sz="48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21288"/>
            <a:ext cx="9144000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30230"/>
            <a:ext cx="2310785" cy="76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6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21288"/>
            <a:ext cx="9144000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aralelogramo 3"/>
          <p:cNvSpPr/>
          <p:nvPr/>
        </p:nvSpPr>
        <p:spPr>
          <a:xfrm>
            <a:off x="2495601" y="358951"/>
            <a:ext cx="8068344" cy="626250"/>
          </a:xfrm>
          <a:prstGeom prst="parallelogram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/>
              <a:t>AYUDAS INNOVACIÓN DOCENTE</a:t>
            </a:r>
            <a:endParaRPr lang="es-E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63554" y="2147173"/>
            <a:ext cx="3528391" cy="27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0" hangingPunct="0">
              <a:buFont typeface="Wingdings" panose="05000000000000000000" pitchFamily="2" charset="2"/>
              <a:buChar char="Ø"/>
            </a:pPr>
            <a:r>
              <a:rPr lang="es-ES" altLang="es-ES" sz="1400" dirty="0">
                <a:latin typeface="Arial" panose="020B0604020202020204" pitchFamily="34" charset="0"/>
              </a:rPr>
              <a:t>Gestionadas por el SIPT: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r>
              <a:rPr lang="es-ES" altLang="es-ES" sz="1400" dirty="0">
                <a:latin typeface="Arial" panose="020B0604020202020204" pitchFamily="34" charset="0"/>
              </a:rPr>
              <a:t>PIEU  </a:t>
            </a:r>
            <a:r>
              <a:rPr lang="es-ES" altLang="es-ES" sz="1400" dirty="0">
                <a:latin typeface="Arial" panose="020B0604020202020204" pitchFamily="34" charset="0"/>
              </a:rPr>
              <a:t>(funcional </a:t>
            </a:r>
            <a:r>
              <a:rPr lang="es-ES" altLang="es-ES" sz="1400" dirty="0">
                <a:latin typeface="Arial" panose="020B0604020202020204" pitchFamily="34" charset="0"/>
              </a:rPr>
              <a:t>4220721)*</a:t>
            </a:r>
            <a:endParaRPr lang="es-ES" altLang="es-ES" sz="1400" dirty="0">
              <a:latin typeface="Arial" panose="020B0604020202020204" pitchFamily="34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r>
              <a:rPr lang="es-ES" altLang="es-ES" sz="1400" dirty="0">
                <a:latin typeface="Arial" panose="020B0604020202020204" pitchFamily="34" charset="0"/>
              </a:rPr>
              <a:t>Osmosis (funcional </a:t>
            </a:r>
            <a:r>
              <a:rPr lang="es-ES" altLang="es-ES" sz="1400" dirty="0">
                <a:latin typeface="Arial" panose="020B0604020202020204" pitchFamily="34" charset="0"/>
              </a:rPr>
              <a:t>4220721)*</a:t>
            </a:r>
            <a:endParaRPr lang="es-ES" altLang="es-ES" sz="1400" dirty="0">
              <a:latin typeface="Arial" panose="020B0604020202020204" pitchFamily="34" charset="0"/>
            </a:endParaRP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r>
              <a:rPr lang="es-ES" altLang="es-ES" sz="1400" dirty="0">
                <a:latin typeface="Arial" panose="020B0604020202020204" pitchFamily="34" charset="0"/>
              </a:rPr>
              <a:t>Indico (funcional </a:t>
            </a:r>
            <a:r>
              <a:rPr lang="es-ES" altLang="es-ES" sz="1400" dirty="0">
                <a:latin typeface="Arial" panose="020B0604020202020204" pitchFamily="34" charset="0"/>
              </a:rPr>
              <a:t>4220621)</a:t>
            </a:r>
            <a:r>
              <a:rPr lang="es-ES" altLang="es-ES" sz="1400" baseline="30000" dirty="0">
                <a:latin typeface="Arial" panose="020B0604020202020204" pitchFamily="34" charset="0"/>
              </a:rPr>
              <a:t>*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r>
              <a:rPr lang="es-ES" altLang="es-ES" sz="1400" dirty="0">
                <a:latin typeface="Arial" panose="020B0604020202020204" pitchFamily="34" charset="0"/>
              </a:rPr>
              <a:t>Ple (funcional </a:t>
            </a:r>
            <a:r>
              <a:rPr lang="es-ES" altLang="es-ES" sz="1400" dirty="0">
                <a:latin typeface="Arial" panose="020B0604020202020204" pitchFamily="34" charset="0"/>
              </a:rPr>
              <a:t>4220621)</a:t>
            </a:r>
            <a:r>
              <a:rPr lang="es-ES" altLang="es-ES" sz="1400" baseline="30000" dirty="0">
                <a:latin typeface="Arial" panose="020B0604020202020204" pitchFamily="34" charset="0"/>
              </a:rPr>
              <a:t>*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endParaRPr lang="es-ES" altLang="es-ES" sz="1400" baseline="30000" dirty="0">
              <a:latin typeface="Arial" panose="020B0604020202020204" pitchFamily="34" charset="0"/>
            </a:endParaRPr>
          </a:p>
          <a:p>
            <a:pPr lvl="1" algn="just" eaLnBrk="0" hangingPunct="0"/>
            <a:endParaRPr lang="es-ES" altLang="es-ES" sz="1400" baseline="30000" dirty="0">
              <a:latin typeface="Arial" panose="020B0604020202020204" pitchFamily="34" charset="0"/>
            </a:endParaRPr>
          </a:p>
          <a:p>
            <a:pPr marL="285750" indent="-285750" algn="just" eaLnBrk="0" hangingPunct="0">
              <a:buFont typeface="Wingdings" panose="05000000000000000000" pitchFamily="2" charset="2"/>
              <a:buChar char="Ø"/>
            </a:pPr>
            <a:r>
              <a:rPr lang="es-ES" altLang="es-ES" sz="1400" dirty="0">
                <a:latin typeface="Arial" panose="020B0604020202020204" pitchFamily="34" charset="0"/>
              </a:rPr>
              <a:t>Gestionadas por el Vicerrectorado de Relaciones Internacionales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r>
              <a:rPr lang="es-ES" altLang="es-ES" sz="1400" dirty="0">
                <a:latin typeface="Arial" panose="020B0604020202020204" pitchFamily="34" charset="0"/>
              </a:rPr>
              <a:t>AIEFI (funcional </a:t>
            </a:r>
            <a:r>
              <a:rPr lang="es-ES" altLang="es-ES" sz="1400" dirty="0">
                <a:latin typeface="Arial" panose="020B0604020202020204" pitchFamily="34" charset="0"/>
              </a:rPr>
              <a:t>4220821)*</a:t>
            </a:r>
          </a:p>
          <a:p>
            <a:pPr marL="800100" lvl="1" indent="-342900" algn="just" eaLnBrk="0" hangingPunct="0">
              <a:buFont typeface="Arial" panose="020B0604020202020204" pitchFamily="34" charset="0"/>
              <a:buChar char="•"/>
            </a:pPr>
            <a:endParaRPr lang="es-ES" altLang="es-ES" sz="1400" dirty="0">
              <a:latin typeface="Arial" panose="020B0604020202020204" pitchFamily="34" charset="0"/>
            </a:endParaRPr>
          </a:p>
          <a:p>
            <a:pPr algn="just" eaLnBrk="0" hangingPunct="0"/>
            <a:r>
              <a:rPr lang="es-ES" altLang="es-ES" sz="1400" dirty="0">
                <a:latin typeface="Arial" panose="020B0604020202020204" pitchFamily="34" charset="0"/>
              </a:rPr>
              <a:t>*</a:t>
            </a:r>
            <a:r>
              <a:rPr lang="es-ES" altLang="es-ES" sz="1400" i="1" dirty="0">
                <a:latin typeface="Arial" panose="020B0604020202020204" pitchFamily="34" charset="0"/>
              </a:rPr>
              <a:t>Funcionales donde se recibirá las ayudas en 2021. </a:t>
            </a:r>
            <a:endParaRPr lang="es-ES" altLang="es-ES" sz="1400" dirty="0"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6" y="30231"/>
            <a:ext cx="2088231" cy="689457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991544" y="1916832"/>
            <a:ext cx="3600400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/>
        </p:nvSpPr>
        <p:spPr>
          <a:xfrm>
            <a:off x="2155338" y="1482042"/>
            <a:ext cx="34285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es-ES" altLang="es-E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Tipos de Ayudas de Innovación Docente:</a:t>
            </a:r>
          </a:p>
        </p:txBody>
      </p:sp>
      <p:sp>
        <p:nvSpPr>
          <p:cNvPr id="9" name="Rectángulo 8"/>
          <p:cNvSpPr/>
          <p:nvPr/>
        </p:nvSpPr>
        <p:spPr>
          <a:xfrm>
            <a:off x="6096000" y="1916833"/>
            <a:ext cx="4176464" cy="33123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/>
        </p:nvSpPr>
        <p:spPr>
          <a:xfrm>
            <a:off x="7032105" y="1447800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es-ES" altLang="es-ES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Consideraciones:</a:t>
            </a:r>
            <a:endParaRPr lang="es-ES" altLang="es-E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159793" y="2156370"/>
            <a:ext cx="3968655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0" hangingPunct="0">
              <a:buFont typeface="+mj-lt"/>
              <a:buAutoNum type="arabicPeriod"/>
            </a:pPr>
            <a:r>
              <a:rPr lang="es-ES" altLang="es-ES" sz="1400" dirty="0">
                <a:latin typeface="Arial" panose="020B0604020202020204" pitchFamily="34" charset="0"/>
              </a:rPr>
              <a:t>No incorporables salvo transitoriedad del ejercicio 2020 a 2021.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endParaRPr lang="es-ES" altLang="es-ES" sz="1400" dirty="0">
              <a:latin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" altLang="es-ES" sz="1400" dirty="0">
                <a:latin typeface="Arial" panose="020B0604020202020204" pitchFamily="34" charset="0"/>
              </a:rPr>
              <a:t>Deberán ser justificadas al Vicerrectorado competente con fecha límite el 31 de diciembre del año de concesión, y según convocatoria; salvo transitoriedad, hasta 28 de febrero de 2021.</a:t>
            </a:r>
          </a:p>
          <a:p>
            <a:pPr marL="342900" indent="-342900" algn="just" eaLnBrk="0" hangingPunct="0">
              <a:buFont typeface="+mj-lt"/>
              <a:buAutoNum type="arabicPeriod"/>
            </a:pPr>
            <a:endParaRPr lang="es-ES" altLang="es-ES" sz="1400" dirty="0">
              <a:latin typeface="Arial" panose="020B0604020202020204" pitchFamily="34" charset="0"/>
            </a:endParaRPr>
          </a:p>
          <a:p>
            <a:pPr marL="342900" indent="-342900" algn="just" eaLnBrk="0" hangingPunct="0">
              <a:buFont typeface="+mj-lt"/>
              <a:buAutoNum type="arabicPeriod"/>
            </a:pPr>
            <a:r>
              <a:rPr lang="es-ES" altLang="es-ES" sz="1400" dirty="0">
                <a:latin typeface="Arial" panose="020B0604020202020204" pitchFamily="34" charset="0"/>
              </a:rPr>
              <a:t>De existir sobrante, reintegro adjuntando RC, con fecha límite el 31 de diciembre del año de concesión; </a:t>
            </a:r>
            <a:r>
              <a:rPr lang="es-ES" altLang="es-ES" sz="1400" dirty="0">
                <a:latin typeface="Arial" panose="020B0604020202020204" pitchFamily="34" charset="0"/>
              </a:rPr>
              <a:t>salvo transitoriedad, hasta 28 de febrero de 2021</a:t>
            </a:r>
            <a:r>
              <a:rPr lang="es-ES" altLang="es-ES" sz="1400" dirty="0">
                <a:latin typeface="Arial" panose="020B0604020202020204" pitchFamily="34" charset="0"/>
              </a:rPr>
              <a:t>.</a:t>
            </a:r>
            <a:endParaRPr lang="es-ES" altLang="es-E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04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</Words>
  <Application>Microsoft Office PowerPoint</Application>
  <PresentationFormat>Panorámica</PresentationFormat>
  <Paragraphs>20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Reche Segovia, Juan</dc:creator>
  <cp:lastModifiedBy>Reche Segovia, Juan</cp:lastModifiedBy>
  <cp:revision>5</cp:revision>
  <dcterms:created xsi:type="dcterms:W3CDTF">2020-09-21T10:29:41Z</dcterms:created>
  <dcterms:modified xsi:type="dcterms:W3CDTF">2020-09-21T10:33:37Z</dcterms:modified>
</cp:coreProperties>
</file>