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661" r:id="rId3"/>
    <p:sldId id="259" r:id="rId4"/>
    <p:sldId id="260" r:id="rId5"/>
    <p:sldId id="261" r:id="rId6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578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11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3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408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54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464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5010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740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25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428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2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FC3F0-605D-4FC4-9055-44505D310C01}" type="datetimeFigureOut">
              <a:rPr lang="es-ES" smtClean="0"/>
              <a:t>29/06/2026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CBE4-049E-4C64-861E-21D08E5F40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066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2 Rectángulo"/>
          <p:cNvSpPr/>
          <p:nvPr/>
        </p:nvSpPr>
        <p:spPr>
          <a:xfrm>
            <a:off x="2063552" y="1412776"/>
            <a:ext cx="8064896" cy="32316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s-ES" sz="4400" b="1" dirty="0">
                <a:ln w="50800"/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EFICIENTE DEL </a:t>
            </a:r>
            <a:r>
              <a:rPr lang="es-ES" sz="4000" b="1" dirty="0">
                <a:ln w="50800"/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DE ACTIVIDADES ASOCIADAS A REMANENTE </a:t>
            </a:r>
          </a:p>
          <a:p>
            <a:pPr algn="ctr"/>
            <a:r>
              <a:rPr lang="es-ES" sz="8000" b="1" dirty="0">
                <a:ln w="50800"/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(AR:PAR-CAR)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6021288"/>
            <a:ext cx="9144000" cy="83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05" y="30230"/>
            <a:ext cx="2310785" cy="76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18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6021288"/>
            <a:ext cx="9144000" cy="83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1505" y="29013"/>
            <a:ext cx="504055" cy="507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aralelogramo 3"/>
          <p:cNvSpPr/>
          <p:nvPr/>
        </p:nvSpPr>
        <p:spPr>
          <a:xfrm>
            <a:off x="2320370" y="21822"/>
            <a:ext cx="8347631" cy="454851"/>
          </a:xfrm>
          <a:prstGeom prst="parallelogram">
            <a:avLst/>
          </a:prstGeom>
          <a:solidFill>
            <a:schemeClr val="accent1">
              <a:lumMod val="60000"/>
              <a:lumOff val="40000"/>
              <a:alpha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latin typeface="Calibri" panose="020F0502020204030204" pitchFamily="34" charset="0"/>
              </a:rPr>
              <a:t>PROYECTO DE GESTIÓN EFICIENTE DE REMANENTES AFECTADOS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1645360" y="1231214"/>
            <a:ext cx="8959495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redondeado 5"/>
          <p:cNvSpPr/>
          <p:nvPr/>
        </p:nvSpPr>
        <p:spPr>
          <a:xfrm>
            <a:off x="1631505" y="823684"/>
            <a:ext cx="45719" cy="877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2152755" y="694484"/>
            <a:ext cx="9064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rgbClr val="0070C0"/>
                </a:solidFill>
              </a:rPr>
              <a:t>Septiembre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677224" y="947310"/>
            <a:ext cx="827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1ª Quincena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548040" y="931282"/>
            <a:ext cx="857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chemeClr val="bg1">
                    <a:lumMod val="65000"/>
                  </a:schemeClr>
                </a:solidFill>
              </a:rPr>
              <a:t>2ª </a:t>
            </a:r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Quincena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711799" y="1247032"/>
            <a:ext cx="45719" cy="46003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/>
          <p:cNvSpPr txBox="1"/>
          <p:nvPr/>
        </p:nvSpPr>
        <p:spPr>
          <a:xfrm>
            <a:off x="1711798" y="1319646"/>
            <a:ext cx="903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SGPP</a:t>
            </a:r>
          </a:p>
          <a:p>
            <a:r>
              <a:rPr lang="es-ES" sz="800" dirty="0"/>
              <a:t>Obtención Ejecución Actividades susceptibles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2587952" y="1392074"/>
            <a:ext cx="1143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SGPP – </a:t>
            </a:r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Vcdos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s-ES" sz="800" dirty="0"/>
              <a:t>Remisión Información Ejecución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2590849" y="1255945"/>
            <a:ext cx="45719" cy="460391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/>
          <p:cNvSpPr txBox="1"/>
          <p:nvPr/>
        </p:nvSpPr>
        <p:spPr>
          <a:xfrm>
            <a:off x="2585458" y="2286456"/>
            <a:ext cx="1122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Vcdos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-Profesores.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Email Invitación a Profesores (a Solicitar)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573649" y="1385975"/>
            <a:ext cx="9914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Profesores - Vdo.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Plazo 10 días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Solicitud (Presentar Anexo xx) + RC</a:t>
            </a:r>
          </a:p>
          <a:p>
            <a:pPr marL="266700" lvl="1" indent="-88900">
              <a:buFont typeface="Arial" panose="020B0604020202020204" pitchFamily="34" charset="0"/>
              <a:buChar char="•"/>
            </a:pPr>
            <a:r>
              <a:rPr lang="es-ES" sz="800" i="1" dirty="0"/>
              <a:t>Puede avanzarse OIR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Obligación PRE</a:t>
            </a:r>
          </a:p>
        </p:txBody>
      </p:sp>
      <p:sp>
        <p:nvSpPr>
          <p:cNvPr id="18" name="Rectángulo redondeado 17"/>
          <p:cNvSpPr/>
          <p:nvPr/>
        </p:nvSpPr>
        <p:spPr>
          <a:xfrm>
            <a:off x="3588852" y="791075"/>
            <a:ext cx="45719" cy="877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/>
          <p:cNvSpPr txBox="1"/>
          <p:nvPr/>
        </p:nvSpPr>
        <p:spPr>
          <a:xfrm>
            <a:off x="3931750" y="668838"/>
            <a:ext cx="692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rgbClr val="0070C0"/>
                </a:solidFill>
              </a:rPr>
              <a:t>Octubre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3642208" y="955656"/>
            <a:ext cx="958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1ª Quincena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3579377" y="1213594"/>
            <a:ext cx="45719" cy="46003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/>
          <p:cNvSpPr txBox="1"/>
          <p:nvPr/>
        </p:nvSpPr>
        <p:spPr>
          <a:xfrm>
            <a:off x="3647508" y="3028061"/>
            <a:ext cx="9949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Vcdos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-SGPP.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Solicitud Dotación Agregada para la Convocatoria 2026. </a:t>
            </a:r>
          </a:p>
          <a:p>
            <a:endParaRPr lang="es-ES" sz="8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4592699" y="949836"/>
            <a:ext cx="958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2ª Quincena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4583880" y="1321211"/>
            <a:ext cx="11102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SGPP- Comisión </a:t>
            </a:r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Psto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ES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Planificación y Análisis Viabilidad Presupuestaria</a:t>
            </a:r>
          </a:p>
          <a:p>
            <a:endParaRPr lang="es-ES" sz="800" dirty="0"/>
          </a:p>
        </p:txBody>
      </p:sp>
      <p:sp>
        <p:nvSpPr>
          <p:cNvPr id="25" name="Rectángulo 24"/>
          <p:cNvSpPr/>
          <p:nvPr/>
        </p:nvSpPr>
        <p:spPr>
          <a:xfrm>
            <a:off x="4525901" y="1254036"/>
            <a:ext cx="55274" cy="46003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ctángulo redondeado 25"/>
          <p:cNvSpPr/>
          <p:nvPr/>
        </p:nvSpPr>
        <p:spPr>
          <a:xfrm>
            <a:off x="5546845" y="791075"/>
            <a:ext cx="45719" cy="877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/>
          <p:cNvSpPr txBox="1"/>
          <p:nvPr/>
        </p:nvSpPr>
        <p:spPr>
          <a:xfrm>
            <a:off x="5952482" y="655672"/>
            <a:ext cx="8776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rgbClr val="0070C0"/>
                </a:solidFill>
              </a:rPr>
              <a:t>Noviembre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577800" y="949836"/>
            <a:ext cx="958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1ª Quincena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5610253" y="1271265"/>
            <a:ext cx="45719" cy="46003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/>
          <p:cNvSpPr txBox="1"/>
          <p:nvPr/>
        </p:nvSpPr>
        <p:spPr>
          <a:xfrm>
            <a:off x="5603276" y="1275492"/>
            <a:ext cx="9949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Comisión </a:t>
            </a:r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Psto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Aprobación Dotación Proyecto Presupuesto 2027</a:t>
            </a:r>
          </a:p>
          <a:p>
            <a:endParaRPr lang="es-ES" sz="80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6478768" y="960942"/>
            <a:ext cx="958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2ª Quincena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6475232" y="1261917"/>
            <a:ext cx="45719" cy="46003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/>
          <p:cNvSpPr txBox="1"/>
          <p:nvPr/>
        </p:nvSpPr>
        <p:spPr>
          <a:xfrm>
            <a:off x="6482687" y="1282975"/>
            <a:ext cx="994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Aprobación Proyecto Presupuesto 2027</a:t>
            </a:r>
          </a:p>
          <a:p>
            <a:endParaRPr lang="es-ES" sz="800" dirty="0"/>
          </a:p>
        </p:txBody>
      </p:sp>
      <p:sp>
        <p:nvSpPr>
          <p:cNvPr id="34" name="CuadroTexto 33"/>
          <p:cNvSpPr txBox="1"/>
          <p:nvPr/>
        </p:nvSpPr>
        <p:spPr>
          <a:xfrm>
            <a:off x="6457482" y="2021216"/>
            <a:ext cx="972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Vcdos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Publican Convocatoria</a:t>
            </a:r>
          </a:p>
          <a:p>
            <a:endParaRPr lang="es-ES" sz="800" dirty="0"/>
          </a:p>
        </p:txBody>
      </p:sp>
      <p:sp>
        <p:nvSpPr>
          <p:cNvPr id="35" name="Rectángulo redondeado 34"/>
          <p:cNvSpPr/>
          <p:nvPr/>
        </p:nvSpPr>
        <p:spPr>
          <a:xfrm>
            <a:off x="7325292" y="789119"/>
            <a:ext cx="45719" cy="877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uadroTexto 35"/>
          <p:cNvSpPr txBox="1"/>
          <p:nvPr/>
        </p:nvSpPr>
        <p:spPr>
          <a:xfrm>
            <a:off x="7803861" y="688226"/>
            <a:ext cx="8238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rgbClr val="0070C0"/>
                </a:solidFill>
              </a:rPr>
              <a:t>Diciembre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7405651" y="949836"/>
            <a:ext cx="958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1ª Quincena</a:t>
            </a:r>
          </a:p>
        </p:txBody>
      </p:sp>
      <p:sp>
        <p:nvSpPr>
          <p:cNvPr id="38" name="Rectángulo 37"/>
          <p:cNvSpPr/>
          <p:nvPr/>
        </p:nvSpPr>
        <p:spPr>
          <a:xfrm>
            <a:off x="7371478" y="1261917"/>
            <a:ext cx="45719" cy="46003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uadroTexto 38"/>
          <p:cNvSpPr txBox="1"/>
          <p:nvPr/>
        </p:nvSpPr>
        <p:spPr>
          <a:xfrm>
            <a:off x="7355072" y="1268673"/>
            <a:ext cx="9949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Profesores.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Presentación Actividad (Anexo III) + (Anexo IV) + Informe OIR </a:t>
            </a:r>
          </a:p>
          <a:p>
            <a:endParaRPr lang="es-ES" sz="800" dirty="0"/>
          </a:p>
        </p:txBody>
      </p:sp>
      <p:sp>
        <p:nvSpPr>
          <p:cNvPr id="40" name="CuadroTexto 39"/>
          <p:cNvSpPr txBox="1"/>
          <p:nvPr/>
        </p:nvSpPr>
        <p:spPr>
          <a:xfrm>
            <a:off x="8252541" y="1000812"/>
            <a:ext cx="9586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solidFill>
                  <a:schemeClr val="bg1">
                    <a:lumMod val="65000"/>
                  </a:schemeClr>
                </a:solidFill>
              </a:rPr>
              <a:t>2ª Quincena</a:t>
            </a:r>
          </a:p>
        </p:txBody>
      </p:sp>
      <p:sp>
        <p:nvSpPr>
          <p:cNvPr id="41" name="Rectángulo 40"/>
          <p:cNvSpPr/>
          <p:nvPr/>
        </p:nvSpPr>
        <p:spPr>
          <a:xfrm flipH="1">
            <a:off x="8221537" y="1226835"/>
            <a:ext cx="54578" cy="463542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CuadroTexto 42"/>
          <p:cNvSpPr txBox="1"/>
          <p:nvPr/>
        </p:nvSpPr>
        <p:spPr>
          <a:xfrm>
            <a:off x="7348151" y="2069395"/>
            <a:ext cx="994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Vcdo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Resolución</a:t>
            </a:r>
          </a:p>
          <a:p>
            <a:endParaRPr lang="es-ES" sz="800" dirty="0"/>
          </a:p>
        </p:txBody>
      </p:sp>
      <p:sp>
        <p:nvSpPr>
          <p:cNvPr id="44" name="CuadroTexto 43"/>
          <p:cNvSpPr txBox="1"/>
          <p:nvPr/>
        </p:nvSpPr>
        <p:spPr>
          <a:xfrm>
            <a:off x="8297557" y="1263092"/>
            <a:ext cx="994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OTRI-SI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Codifica Centros de Gastos</a:t>
            </a:r>
          </a:p>
          <a:p>
            <a:endParaRPr lang="es-ES" sz="800" dirty="0"/>
          </a:p>
        </p:txBody>
      </p:sp>
      <p:sp>
        <p:nvSpPr>
          <p:cNvPr id="45" name="CuadroTexto 44"/>
          <p:cNvSpPr txBox="1"/>
          <p:nvPr/>
        </p:nvSpPr>
        <p:spPr>
          <a:xfrm>
            <a:off x="8285118" y="2066871"/>
            <a:ext cx="96827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SGPP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Habilita Partida </a:t>
            </a:r>
            <a:r>
              <a:rPr lang="es-ES" sz="700" dirty="0"/>
              <a:t>Presupuestaria</a:t>
            </a:r>
          </a:p>
          <a:p>
            <a:endParaRPr lang="es-ES" sz="800" dirty="0"/>
          </a:p>
        </p:txBody>
      </p:sp>
      <p:sp>
        <p:nvSpPr>
          <p:cNvPr id="46" name="CuadroTexto 45"/>
          <p:cNvSpPr txBox="1"/>
          <p:nvPr/>
        </p:nvSpPr>
        <p:spPr>
          <a:xfrm>
            <a:off x="9154382" y="1722620"/>
            <a:ext cx="9451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Vcdo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Modificación Presupuestaria Dotación  Convocatoria 2027 (enero 2027)</a:t>
            </a:r>
          </a:p>
          <a:p>
            <a:endParaRPr lang="es-ES" sz="800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172952" y="668838"/>
            <a:ext cx="5492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rgbClr val="0070C0"/>
                </a:solidFill>
              </a:rPr>
              <a:t>Enero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9150093" y="1208280"/>
            <a:ext cx="45719" cy="51618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uadroTexto 49"/>
          <p:cNvSpPr txBox="1"/>
          <p:nvPr/>
        </p:nvSpPr>
        <p:spPr>
          <a:xfrm>
            <a:off x="9140769" y="3063330"/>
            <a:ext cx="9207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SGPP.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s-ES" sz="800" dirty="0"/>
              <a:t>Dotación Anualidad 2027 + Remanentes anualidad 2026 (&lt;= 40%)</a:t>
            </a:r>
          </a:p>
        </p:txBody>
      </p:sp>
      <p:sp>
        <p:nvSpPr>
          <p:cNvPr id="51" name="Rectángulo redondeado 50"/>
          <p:cNvSpPr/>
          <p:nvPr/>
        </p:nvSpPr>
        <p:spPr>
          <a:xfrm>
            <a:off x="9077785" y="794564"/>
            <a:ext cx="45719" cy="877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CuadroTexto 51"/>
          <p:cNvSpPr txBox="1"/>
          <p:nvPr/>
        </p:nvSpPr>
        <p:spPr>
          <a:xfrm>
            <a:off x="10017723" y="628296"/>
            <a:ext cx="6699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>
                <a:solidFill>
                  <a:srgbClr val="0070C0"/>
                </a:solidFill>
              </a:rPr>
              <a:t>Febrero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9184053" y="4560495"/>
            <a:ext cx="1143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Profesores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800" dirty="0"/>
              <a:t>Ejecución</a:t>
            </a:r>
          </a:p>
        </p:txBody>
      </p:sp>
      <p:sp>
        <p:nvSpPr>
          <p:cNvPr id="54" name="Rectángulo redondeado 53"/>
          <p:cNvSpPr/>
          <p:nvPr/>
        </p:nvSpPr>
        <p:spPr>
          <a:xfrm flipH="1">
            <a:off x="9874479" y="799208"/>
            <a:ext cx="45719" cy="952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uadroTexto 54"/>
          <p:cNvSpPr txBox="1"/>
          <p:nvPr/>
        </p:nvSpPr>
        <p:spPr>
          <a:xfrm>
            <a:off x="10015071" y="1306269"/>
            <a:ext cx="7477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Profesores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600" dirty="0"/>
              <a:t>Justificación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10019760" y="1233556"/>
            <a:ext cx="45719" cy="511129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CuadroTexto 57"/>
          <p:cNvSpPr txBox="1"/>
          <p:nvPr/>
        </p:nvSpPr>
        <p:spPr>
          <a:xfrm>
            <a:off x="4578087" y="2634168"/>
            <a:ext cx="11102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SGPP- Comisión </a:t>
            </a:r>
            <a:r>
              <a:rPr lang="es-ES" sz="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Psto</a:t>
            </a:r>
            <a:r>
              <a:rPr lang="es-ES" sz="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ES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800" dirty="0"/>
              <a:t>Planificación y Análisis Dotación en Presupuesto de crédito concedido en convocatorias años anteriores.</a:t>
            </a:r>
          </a:p>
          <a:p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945092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37" y="77616"/>
            <a:ext cx="1445017" cy="477091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991544" y="1196752"/>
            <a:ext cx="8280920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2400" dirty="0"/>
              <a:t>1. El plazo de solicitud de las actividades AR (PAR, CAR), será en el </a:t>
            </a:r>
            <a:r>
              <a:rPr lang="es-ES" sz="2400" b="1" u="sng" dirty="0"/>
              <a:t>mes de Septiembre.</a:t>
            </a:r>
            <a:r>
              <a:rPr lang="es-ES" sz="2400" dirty="0"/>
              <a:t> </a:t>
            </a:r>
          </a:p>
          <a:p>
            <a:pPr lvl="0"/>
            <a:r>
              <a:rPr lang="es-ES" sz="2400" dirty="0"/>
              <a:t>2. Cada Profesor responsable podrá solicitar </a:t>
            </a:r>
            <a:r>
              <a:rPr lang="es-ES" sz="2400" b="1" u="sng" dirty="0"/>
              <a:t>una sola actividad AR </a:t>
            </a:r>
            <a:r>
              <a:rPr lang="es-ES" sz="2400" dirty="0"/>
              <a:t>por cada funcional y por anualidad.</a:t>
            </a:r>
          </a:p>
          <a:p>
            <a:pPr lvl="0"/>
            <a:r>
              <a:rPr lang="es-ES" sz="2400" dirty="0"/>
              <a:t>3. El </a:t>
            </a:r>
            <a:r>
              <a:rPr lang="es-ES" sz="2400" b="1" u="sng" dirty="0"/>
              <a:t>importe mínimo</a:t>
            </a:r>
            <a:r>
              <a:rPr lang="es-ES" sz="2400" dirty="0"/>
              <a:t> para solicitar una actividad AR (PAR, CAR, PRE-PAR o PRE-CAR), es de </a:t>
            </a:r>
            <a:r>
              <a:rPr lang="es-ES" sz="2400" b="1" u="sng" dirty="0"/>
              <a:t>6.000,00.-€.</a:t>
            </a:r>
          </a:p>
          <a:p>
            <a:pPr lvl="0"/>
            <a:r>
              <a:rPr lang="es-ES" sz="2400" dirty="0"/>
              <a:t>4. Hasta el importe señalado en el punto 3, se puede llegar utilizando </a:t>
            </a:r>
            <a:r>
              <a:rPr lang="es-ES" sz="2400" b="1" u="sng" dirty="0"/>
              <a:t>diferentes centros </a:t>
            </a:r>
            <a:r>
              <a:rPr lang="es-ES" sz="2400" dirty="0"/>
              <a:t>de gasto con remanentes, siempre respetando Docencia (CAR) por un lado e Investigación (PAR) por otro.</a:t>
            </a:r>
          </a:p>
          <a:p>
            <a:pPr lvl="0"/>
            <a:r>
              <a:rPr lang="es-ES" sz="2400" dirty="0"/>
              <a:t>5. Para que un </a:t>
            </a:r>
            <a:r>
              <a:rPr lang="es-ES" sz="2400" b="1" u="sng" dirty="0"/>
              <a:t>centro de gasto </a:t>
            </a:r>
            <a:r>
              <a:rPr lang="es-ES" sz="2400" dirty="0"/>
              <a:t>pueda contribuir con su presupuesto a la actividad AR (PAR-CAR), debe tener como </a:t>
            </a:r>
            <a:r>
              <a:rPr lang="es-ES" sz="2400" b="1" u="sng" dirty="0"/>
              <a:t>mínimo 1.000.-€ </a:t>
            </a:r>
            <a:r>
              <a:rPr lang="es-ES" sz="2400" dirty="0"/>
              <a:t>para aportar.</a:t>
            </a:r>
          </a:p>
          <a:p>
            <a:pPr lvl="0"/>
            <a:r>
              <a:rPr lang="es-ES" sz="2400" dirty="0"/>
              <a:t>6. El Centro de Gasto que aporte presupuesto a la actividad AR, debe ser liquidado, por lo que aportará su </a:t>
            </a:r>
            <a:r>
              <a:rPr lang="es-ES" sz="2400" b="1" u="sng" dirty="0"/>
              <a:t>totalidad.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279576" y="476672"/>
            <a:ext cx="748883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B. CRITERIOS GENERALES: https://presupuestoypatrimonio.umh.es/files/2020/09/Criterios.pdf</a:t>
            </a:r>
          </a:p>
        </p:txBody>
      </p:sp>
    </p:spTree>
    <p:extLst>
      <p:ext uri="{BB962C8B-B14F-4D97-AF65-F5344CB8AC3E}">
        <p14:creationId xmlns:p14="http://schemas.microsoft.com/office/powerpoint/2010/main" val="355644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43 CuadroTexto"/>
          <p:cNvSpPr txBox="1"/>
          <p:nvPr/>
        </p:nvSpPr>
        <p:spPr>
          <a:xfrm>
            <a:off x="1524000" y="1"/>
            <a:ext cx="9144000" cy="58477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Proyecto Remanentes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37" y="77616"/>
            <a:ext cx="1445017" cy="477091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991544" y="1196752"/>
            <a:ext cx="8280920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2100" dirty="0"/>
              <a:t>7. La actividad AR (</a:t>
            </a:r>
            <a:r>
              <a:rPr lang="es-ES" sz="2100" b="1" u="sng" dirty="0"/>
              <a:t>CAR</a:t>
            </a:r>
            <a:r>
              <a:rPr lang="es-ES" sz="2100" dirty="0"/>
              <a:t>), como regla general, se extenderá como </a:t>
            </a:r>
            <a:r>
              <a:rPr lang="es-ES" sz="2100" b="1" u="sng" dirty="0"/>
              <a:t>máximo 1 año</a:t>
            </a:r>
            <a:r>
              <a:rPr lang="es-ES" sz="2100" dirty="0"/>
              <a:t>. La actividad AR (</a:t>
            </a:r>
            <a:r>
              <a:rPr lang="es-ES" sz="2100" b="1" u="sng" dirty="0"/>
              <a:t>PAR</a:t>
            </a:r>
            <a:r>
              <a:rPr lang="es-ES" sz="2100" dirty="0"/>
              <a:t>), se extenderá como </a:t>
            </a:r>
            <a:r>
              <a:rPr lang="es-ES" sz="2100" b="1" u="sng" dirty="0"/>
              <a:t>máximo 4 años</a:t>
            </a:r>
            <a:r>
              <a:rPr lang="es-ES" sz="2100" dirty="0"/>
              <a:t>.</a:t>
            </a:r>
          </a:p>
          <a:p>
            <a:pPr lvl="0"/>
            <a:r>
              <a:rPr lang="es-ES" sz="2100" dirty="0"/>
              <a:t>8. Cada actividad AR (PAR), debe distribuir su crédito con un </a:t>
            </a:r>
            <a:r>
              <a:rPr lang="es-ES" sz="2100" b="1" u="sng" dirty="0"/>
              <a:t>mínimo de un 15% por anualidad, con excepción de la última anualidad que podrá ser inferior.</a:t>
            </a:r>
          </a:p>
          <a:p>
            <a:pPr lvl="0"/>
            <a:r>
              <a:rPr lang="es-ES" sz="2100" dirty="0"/>
              <a:t>9. Al finalizar cada anualidad, se incorporará el crédito no ejecutado en la misma, siendo </a:t>
            </a:r>
            <a:r>
              <a:rPr lang="es-ES" sz="2100" b="1" u="sng" dirty="0"/>
              <a:t>como máximo el 40% de la dotación de esa anualidad</a:t>
            </a:r>
            <a:r>
              <a:rPr lang="es-ES" sz="2100" dirty="0"/>
              <a:t>.</a:t>
            </a:r>
          </a:p>
          <a:p>
            <a:pPr lvl="0"/>
            <a:r>
              <a:rPr lang="es-ES" sz="2100" dirty="0"/>
              <a:t>10. Una vez finalizada la anualidad, se deberá presentar </a:t>
            </a:r>
            <a:r>
              <a:rPr lang="es-ES" sz="2100" b="1" u="sng" dirty="0"/>
              <a:t>Justificación Parcial</a:t>
            </a:r>
            <a:r>
              <a:rPr lang="es-ES" sz="2100" dirty="0"/>
              <a:t> de la actividad AR (PAR), </a:t>
            </a:r>
            <a:r>
              <a:rPr lang="es-ES" sz="2100" b="1" u="sng" dirty="0"/>
              <a:t>antes del 1 de febrero del ejercicio siguiente</a:t>
            </a:r>
            <a:r>
              <a:rPr lang="es-ES" sz="2100" dirty="0"/>
              <a:t>, siempre que no finalice la actividad en ese momento. En el caso de que la actividad (PAR, CAR, PRE-PAR o PRE-CAR) finalice definitivamente, deberá presentarse la </a:t>
            </a:r>
            <a:r>
              <a:rPr lang="es-ES" sz="2100" b="1" u="sng" dirty="0"/>
              <a:t>Justificación Definitiva de la Actividad, antes del 1 de febrero del ejercicio siguiente</a:t>
            </a:r>
            <a:r>
              <a:rPr lang="es-ES" sz="2100" dirty="0"/>
              <a:t>.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4227792" y="653873"/>
            <a:ext cx="3808424" cy="3961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B. CRITERIOS GENERALES	</a:t>
            </a:r>
          </a:p>
        </p:txBody>
      </p:sp>
    </p:spTree>
    <p:extLst>
      <p:ext uri="{BB962C8B-B14F-4D97-AF65-F5344CB8AC3E}">
        <p14:creationId xmlns:p14="http://schemas.microsoft.com/office/powerpoint/2010/main" val="2443574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43 CuadroTexto"/>
          <p:cNvSpPr txBox="1"/>
          <p:nvPr/>
        </p:nvSpPr>
        <p:spPr>
          <a:xfrm>
            <a:off x="1524000" y="1"/>
            <a:ext cx="9144000" cy="58477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Proyecto Remanentes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37" y="77616"/>
            <a:ext cx="1445017" cy="477091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991544" y="1119104"/>
            <a:ext cx="8280920" cy="5622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2200" dirty="0"/>
              <a:t>11. En caso de extraordinaria necesidad para avanzar en la contratación de personal, se podrá solicitar con anterioridad a la Convocatoria anual una actividad AR (</a:t>
            </a:r>
            <a:r>
              <a:rPr lang="es-ES" sz="2200" b="1" u="sng" dirty="0"/>
              <a:t>PRE-PAR o PRE-CAR</a:t>
            </a:r>
            <a:r>
              <a:rPr lang="es-ES" sz="2200" dirty="0"/>
              <a:t>). En caso de solicitar una de estas actividades AR, se deberá acoger </a:t>
            </a:r>
            <a:r>
              <a:rPr lang="es-ES" sz="2200" b="1" u="sng" dirty="0"/>
              <a:t>obligatoriamente a una actividad AR (PAR, CAR) en la Convocatoria Anual del año en curso.</a:t>
            </a:r>
          </a:p>
          <a:p>
            <a:pPr lvl="0"/>
            <a:endParaRPr lang="es-ES" sz="2200" dirty="0"/>
          </a:p>
          <a:p>
            <a:pPr lvl="0"/>
            <a:r>
              <a:rPr lang="es-ES" sz="2200" dirty="0"/>
              <a:t>12. La actividad AR (PRE-PAR o PRE-CAR), </a:t>
            </a:r>
            <a:r>
              <a:rPr lang="es-ES" sz="2200" b="1" u="sng" dirty="0"/>
              <a:t>finalizará a fecha 31 de diciembre del ejercicio solicitado</a:t>
            </a:r>
            <a:r>
              <a:rPr lang="es-ES" sz="2200" dirty="0"/>
              <a:t>, pudiéndose </a:t>
            </a:r>
            <a:r>
              <a:rPr lang="es-ES" sz="2200" b="1" u="sng" dirty="0"/>
              <a:t>extender hasta el 31 de enero del año siguiente, para cubrir las contrataciones de personal</a:t>
            </a:r>
            <a:r>
              <a:rPr lang="es-ES" sz="2200" dirty="0"/>
              <a:t>.</a:t>
            </a:r>
          </a:p>
          <a:p>
            <a:pPr lvl="0"/>
            <a:endParaRPr lang="es-ES" sz="2200" dirty="0"/>
          </a:p>
          <a:p>
            <a:pPr lvl="0"/>
            <a:r>
              <a:rPr lang="es-ES" sz="2200" dirty="0"/>
              <a:t>13. Las Actividades AR (PRE-PAR y PAR) han de contar la autorización de la Oficina de Investigación Responsable (OIR).</a:t>
            </a:r>
          </a:p>
          <a:p>
            <a:pPr lvl="0"/>
            <a:endParaRPr lang="es-ES" sz="2200" dirty="0"/>
          </a:p>
          <a:p>
            <a:pPr lvl="0"/>
            <a:r>
              <a:rPr lang="es-ES" sz="2200" dirty="0"/>
              <a:t>14 La actividad AR (PAR, CAR, PRE-PAR o PRE-CAR) </a:t>
            </a:r>
            <a:r>
              <a:rPr lang="es-ES" sz="2200" b="1" u="sng" dirty="0"/>
              <a:t>NO</a:t>
            </a:r>
            <a:r>
              <a:rPr lang="es-ES" sz="2200" dirty="0"/>
              <a:t> permite la realización de </a:t>
            </a:r>
            <a:r>
              <a:rPr lang="es-ES" sz="2200" b="1" u="sng" dirty="0"/>
              <a:t>Pagos a Personal Propio </a:t>
            </a:r>
            <a:r>
              <a:rPr lang="es-ES" sz="2200" dirty="0"/>
              <a:t>con cargo a su Centro de Gasto.</a:t>
            </a:r>
          </a:p>
          <a:p>
            <a:pPr lvl="0"/>
            <a:endParaRPr lang="es-ES" sz="2100" dirty="0"/>
          </a:p>
        </p:txBody>
      </p:sp>
      <p:sp>
        <p:nvSpPr>
          <p:cNvPr id="16" name="Rectángulo 15"/>
          <p:cNvSpPr/>
          <p:nvPr/>
        </p:nvSpPr>
        <p:spPr>
          <a:xfrm>
            <a:off x="4227792" y="653873"/>
            <a:ext cx="3808424" cy="3961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B. CRITERIOS GENERALES	</a:t>
            </a:r>
          </a:p>
        </p:txBody>
      </p:sp>
    </p:spTree>
    <p:extLst>
      <p:ext uri="{BB962C8B-B14F-4D97-AF65-F5344CB8AC3E}">
        <p14:creationId xmlns:p14="http://schemas.microsoft.com/office/powerpoint/2010/main" val="36108903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715</Words>
  <Application>Microsoft Office PowerPoint</Application>
  <PresentationFormat>Panorámica</PresentationFormat>
  <Paragraphs>80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Reche Segovia, Juan</dc:creator>
  <cp:lastModifiedBy>Penalva Berenguer, Maria Rosa</cp:lastModifiedBy>
  <cp:revision>10</cp:revision>
  <cp:lastPrinted>2024-07-31T07:22:16Z</cp:lastPrinted>
  <dcterms:created xsi:type="dcterms:W3CDTF">2020-09-21T10:29:41Z</dcterms:created>
  <dcterms:modified xsi:type="dcterms:W3CDTF">2026-06-29T09:21:29Z</dcterms:modified>
</cp:coreProperties>
</file>